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9" r:id="rId1"/>
  </p:sldMasterIdLst>
  <p:notesMasterIdLst>
    <p:notesMasterId r:id="rId28"/>
  </p:notesMasterIdLst>
  <p:sldIdLst>
    <p:sldId id="287" r:id="rId2"/>
    <p:sldId id="328" r:id="rId3"/>
    <p:sldId id="383" r:id="rId4"/>
    <p:sldId id="411" r:id="rId5"/>
    <p:sldId id="413" r:id="rId6"/>
    <p:sldId id="414" r:id="rId7"/>
    <p:sldId id="415" r:id="rId8"/>
    <p:sldId id="416" r:id="rId9"/>
    <p:sldId id="417" r:id="rId10"/>
    <p:sldId id="412" r:id="rId11"/>
    <p:sldId id="389" r:id="rId12"/>
    <p:sldId id="429" r:id="rId13"/>
    <p:sldId id="419" r:id="rId14"/>
    <p:sldId id="420" r:id="rId15"/>
    <p:sldId id="421" r:id="rId16"/>
    <p:sldId id="422" r:id="rId17"/>
    <p:sldId id="423" r:id="rId18"/>
    <p:sldId id="424" r:id="rId19"/>
    <p:sldId id="425" r:id="rId20"/>
    <p:sldId id="426" r:id="rId21"/>
    <p:sldId id="427" r:id="rId22"/>
    <p:sldId id="428" r:id="rId23"/>
    <p:sldId id="430" r:id="rId24"/>
    <p:sldId id="431" r:id="rId25"/>
    <p:sldId id="418" r:id="rId26"/>
    <p:sldId id="313" r:id="rId2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84" autoAdjust="0"/>
    <p:restoredTop sz="94660"/>
  </p:normalViewPr>
  <p:slideViewPr>
    <p:cSldViewPr snapToGrid="0">
      <p:cViewPr varScale="1">
        <p:scale>
          <a:sx n="110" d="100"/>
          <a:sy n="110" d="100"/>
        </p:scale>
        <p:origin x="438" y="102"/>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90615D4-98CA-4610-899A-9BF0C4712A74}" type="datetimeFigureOut">
              <a:rPr lang="es-ES" smtClean="0"/>
              <a:t>06/05/2021</a:t>
            </a:fld>
            <a:endParaRPr lang="es-E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7DC7731-8D55-4C8A-8CE1-45CB7A3E2972}" type="slidenum">
              <a:rPr lang="es-ES" smtClean="0"/>
              <a:t>‹Nº›</a:t>
            </a:fld>
            <a:endParaRPr lang="es-ES"/>
          </a:p>
        </p:txBody>
      </p:sp>
    </p:spTree>
    <p:extLst>
      <p:ext uri="{BB962C8B-B14F-4D97-AF65-F5344CB8AC3E}">
        <p14:creationId xmlns:p14="http://schemas.microsoft.com/office/powerpoint/2010/main" val="31182197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7" name="Rectangle 6"/>
          <p:cNvSpPr/>
          <p:nvPr userDrawn="1"/>
        </p:nvSpPr>
        <p:spPr>
          <a:xfrm>
            <a:off x="920834" y="1346946"/>
            <a:ext cx="10222992" cy="80683"/>
          </a:xfrm>
          <a:prstGeom prst="rect">
            <a:avLst/>
          </a:prstGeom>
          <a:blipFill dpi="0" rotWithShape="1">
            <a:blip r:embed="rId2">
              <a:alphaModFix amt="8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0834" y="4282762"/>
            <a:ext cx="10222992" cy="80683"/>
          </a:xfrm>
          <a:prstGeom prst="rect">
            <a:avLst/>
          </a:prstGeom>
          <a:blipFill dpi="0" rotWithShape="1">
            <a:blip r:embed="rId2">
              <a:alphaModFix amt="8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userDrawn="1"/>
        </p:nvSpPr>
        <p:spPr>
          <a:xfrm>
            <a:off x="920834" y="1484779"/>
            <a:ext cx="10222992" cy="2743200"/>
          </a:xfrm>
          <a:prstGeom prst="rect">
            <a:avLst/>
          </a:prstGeom>
          <a:blipFill dpi="0" rotWithShape="1">
            <a:blip r:embed="rId2">
              <a:alphaModFix amt="8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51560" y="1432223"/>
            <a:ext cx="9966960" cy="3035808"/>
          </a:xfrm>
        </p:spPr>
        <p:txBody>
          <a:bodyPr anchor="ctr">
            <a:noAutofit/>
          </a:bodyPr>
          <a:lstStyle>
            <a:lvl1pPr algn="l">
              <a:lnSpc>
                <a:spcPct val="85000"/>
              </a:lnSpc>
              <a:defRPr sz="7200" b="1" cap="none" baseline="0">
                <a:blipFill dpi="0" rotWithShape="1">
                  <a:blip r:embed="rId4"/>
                  <a:srcRect/>
                  <a:tile tx="6350" ty="-127000" sx="65000" sy="64000" flip="none" algn="tl"/>
                </a:blipFill>
              </a:defRPr>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000" b="1">
                <a:solidFill>
                  <a:schemeClr val="accent2">
                    <a:lumMod val="75000"/>
                  </a:schemeClr>
                </a:solidFill>
              </a:defRPr>
            </a:lvl1pPr>
            <a:lvl2pPr marL="457200" indent="0" algn="ctr">
              <a:buNone/>
              <a:defRPr sz="2000"/>
            </a:lvl2pPr>
            <a:lvl3pPr marL="914400" indent="0" algn="ctr">
              <a:buNone/>
              <a:defRPr sz="20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64313628-E3FA-45DE-9F9C-4B78CCDF822E}" type="datetimeFigureOut">
              <a:rPr lang="es-ES" smtClean="0"/>
              <a:t>06/05/2021</a:t>
            </a:fld>
            <a:endParaRPr lang="es-ES" dirty="0"/>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a:xfrm>
            <a:off x="9592733" y="4289334"/>
            <a:ext cx="1193868" cy="640080"/>
          </a:xfrm>
        </p:spPr>
        <p:txBody>
          <a:bodyPr/>
          <a:lstStyle>
            <a:lvl1pPr>
              <a:defRPr sz="2800" b="1"/>
            </a:lvl1pPr>
          </a:lstStyle>
          <a:p>
            <a:fld id="{D4C161BA-72FF-4B2B-9E8A-58C9189E93DE}" type="slidenum">
              <a:rPr lang="es-ES" smtClean="0"/>
              <a:t>‹Nº›</a:t>
            </a:fld>
            <a:endParaRPr lang="es-ES"/>
          </a:p>
        </p:txBody>
      </p:sp>
    </p:spTree>
    <p:extLst>
      <p:ext uri="{BB962C8B-B14F-4D97-AF65-F5344CB8AC3E}">
        <p14:creationId xmlns:p14="http://schemas.microsoft.com/office/powerpoint/2010/main" val="202519566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64313628-E3FA-45DE-9F9C-4B78CCDF822E}" type="datetimeFigureOut">
              <a:rPr lang="es-ES" smtClean="0"/>
              <a:t>06/05/2021</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D4C161BA-72FF-4B2B-9E8A-58C9189E93DE}" type="slidenum">
              <a:rPr lang="es-ES" smtClean="0"/>
              <a:t>‹Nº›</a:t>
            </a:fld>
            <a:endParaRPr lang="es-ES"/>
          </a:p>
        </p:txBody>
      </p:sp>
    </p:spTree>
    <p:extLst>
      <p:ext uri="{BB962C8B-B14F-4D97-AF65-F5344CB8AC3E}">
        <p14:creationId xmlns:p14="http://schemas.microsoft.com/office/powerpoint/2010/main" val="223732474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64313628-E3FA-45DE-9F9C-4B78CCDF822E}" type="datetimeFigureOut">
              <a:rPr lang="es-ES" smtClean="0"/>
              <a:t>06/05/2021</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D4C161BA-72FF-4B2B-9E8A-58C9189E93DE}" type="slidenum">
              <a:rPr lang="es-ES" smtClean="0"/>
              <a:t>‹Nº›</a:t>
            </a:fld>
            <a:endParaRPr lang="es-ES"/>
          </a:p>
        </p:txBody>
      </p:sp>
    </p:spTree>
    <p:extLst>
      <p:ext uri="{BB962C8B-B14F-4D97-AF65-F5344CB8AC3E}">
        <p14:creationId xmlns:p14="http://schemas.microsoft.com/office/powerpoint/2010/main" val="330343509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64313628-E3FA-45DE-9F9C-4B78CCDF822E}" type="datetimeFigureOut">
              <a:rPr lang="es-ES" smtClean="0"/>
              <a:t>06/05/2021</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D4C161BA-72FF-4B2B-9E8A-58C9189E93DE}" type="slidenum">
              <a:rPr lang="es-ES" smtClean="0"/>
              <a:t>‹Nº›</a:t>
            </a:fld>
            <a:endParaRPr lang="es-ES"/>
          </a:p>
        </p:txBody>
      </p:sp>
    </p:spTree>
    <p:extLst>
      <p:ext uri="{BB962C8B-B14F-4D97-AF65-F5344CB8AC3E}">
        <p14:creationId xmlns:p14="http://schemas.microsoft.com/office/powerpoint/2010/main" val="234228059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67128" y="1225296"/>
            <a:ext cx="9281160" cy="3520440"/>
          </a:xfrm>
        </p:spPr>
        <p:txBody>
          <a:bodyPr anchor="ctr">
            <a:normAutofit/>
          </a:bodyPr>
          <a:lstStyle>
            <a:lvl1pPr>
              <a:lnSpc>
                <a:spcPct val="85000"/>
              </a:lnSpc>
              <a:defRPr sz="7200" b="1"/>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b="1">
                <a:solidFill>
                  <a:schemeClr val="accent2">
                    <a:lumMod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el estilo de texto del patrón</a:t>
            </a:r>
          </a:p>
        </p:txBody>
      </p:sp>
      <p:sp>
        <p:nvSpPr>
          <p:cNvPr id="4" name="Date Placeholder 3"/>
          <p:cNvSpPr>
            <a:spLocks noGrp="1"/>
          </p:cNvSpPr>
          <p:nvPr>
            <p:ph type="dt" sz="half" idx="10"/>
          </p:nvPr>
        </p:nvSpPr>
        <p:spPr>
          <a:xfrm>
            <a:off x="8593667" y="6272784"/>
            <a:ext cx="2644309" cy="365125"/>
          </a:xfrm>
        </p:spPr>
        <p:txBody>
          <a:bodyPr/>
          <a:lstStyle>
            <a:lvl1pPr>
              <a:defRPr>
                <a:solidFill>
                  <a:schemeClr val="accent2">
                    <a:lumMod val="50000"/>
                  </a:schemeClr>
                </a:solidFill>
              </a:defRPr>
            </a:lvl1pPr>
          </a:lstStyle>
          <a:p>
            <a:fld id="{64313628-E3FA-45DE-9F9C-4B78CCDF822E}" type="datetimeFigureOut">
              <a:rPr lang="es-ES" smtClean="0"/>
              <a:t>06/05/2021</a:t>
            </a:fld>
            <a:endParaRPr lang="es-ES"/>
          </a:p>
        </p:txBody>
      </p:sp>
      <p:sp>
        <p:nvSpPr>
          <p:cNvPr id="5" name="Footer Placeholder 4"/>
          <p:cNvSpPr>
            <a:spLocks noGrp="1"/>
          </p:cNvSpPr>
          <p:nvPr>
            <p:ph type="ftr" sz="quarter" idx="11"/>
          </p:nvPr>
        </p:nvSpPr>
        <p:spPr>
          <a:xfrm>
            <a:off x="2182708" y="6272784"/>
            <a:ext cx="6327648" cy="365125"/>
          </a:xfrm>
        </p:spPr>
        <p:txBody>
          <a:bodyPr/>
          <a:lstStyle>
            <a:lvl1pPr>
              <a:defRPr>
                <a:solidFill>
                  <a:schemeClr val="accent2">
                    <a:lumMod val="50000"/>
                  </a:schemeClr>
                </a:solidFill>
              </a:defRPr>
            </a:lvl1pPr>
          </a:lstStyle>
          <a:p>
            <a:endParaRPr lang="es-ES"/>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2">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 uri="{28A0092B-C50C-407E-A947-70E740481C1C}">
                    <a14:useLocalDpi xmlns:a14="http://schemas.microsoft.com/office/drawing/2010/main" val="0"/>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D4C161BA-72FF-4B2B-9E8A-58C9189E93DE}" type="slidenum">
              <a:rPr lang="es-ES" smtClean="0"/>
              <a:t>‹Nº›</a:t>
            </a:fld>
            <a:endParaRPr lang="es-ES"/>
          </a:p>
        </p:txBody>
      </p:sp>
    </p:spTree>
    <p:extLst>
      <p:ext uri="{BB962C8B-B14F-4D97-AF65-F5344CB8AC3E}">
        <p14:creationId xmlns:p14="http://schemas.microsoft.com/office/powerpoint/2010/main" val="173531390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64313628-E3FA-45DE-9F9C-4B78CCDF822E}" type="datetimeFigureOut">
              <a:rPr lang="es-ES" smtClean="0"/>
              <a:t>06/05/2021</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D4C161BA-72FF-4B2B-9E8A-58C9189E93DE}" type="slidenum">
              <a:rPr lang="es-ES" smtClean="0"/>
              <a:t>‹Nº›</a:t>
            </a:fld>
            <a:endParaRPr lang="es-ES"/>
          </a:p>
        </p:txBody>
      </p:sp>
    </p:spTree>
    <p:extLst>
      <p:ext uri="{BB962C8B-B14F-4D97-AF65-F5344CB8AC3E}">
        <p14:creationId xmlns:p14="http://schemas.microsoft.com/office/powerpoint/2010/main" val="419497394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2">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2">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64313628-E3FA-45DE-9F9C-4B78CCDF822E}" type="datetimeFigureOut">
              <a:rPr lang="es-ES" smtClean="0"/>
              <a:t>06/05/2021</a:t>
            </a:fld>
            <a:endParaRPr lang="es-ES"/>
          </a:p>
        </p:txBody>
      </p:sp>
      <p:sp>
        <p:nvSpPr>
          <p:cNvPr id="8" name="Footer Placeholder 7"/>
          <p:cNvSpPr>
            <a:spLocks noGrp="1"/>
          </p:cNvSpPr>
          <p:nvPr>
            <p:ph type="ftr" sz="quarter" idx="11"/>
          </p:nvPr>
        </p:nvSpPr>
        <p:spPr/>
        <p:txBody>
          <a:bodyPr/>
          <a:lstStyle/>
          <a:p>
            <a:endParaRPr lang="es-ES"/>
          </a:p>
        </p:txBody>
      </p:sp>
      <p:sp>
        <p:nvSpPr>
          <p:cNvPr id="9" name="Slide Number Placeholder 8"/>
          <p:cNvSpPr>
            <a:spLocks noGrp="1"/>
          </p:cNvSpPr>
          <p:nvPr>
            <p:ph type="sldNum" sz="quarter" idx="12"/>
          </p:nvPr>
        </p:nvSpPr>
        <p:spPr/>
        <p:txBody>
          <a:bodyPr/>
          <a:lstStyle/>
          <a:p>
            <a:fld id="{D4C161BA-72FF-4B2B-9E8A-58C9189E93DE}" type="slidenum">
              <a:rPr lang="es-ES" smtClean="0"/>
              <a:t>‹Nº›</a:t>
            </a:fld>
            <a:endParaRPr lang="es-ES"/>
          </a:p>
        </p:txBody>
      </p:sp>
    </p:spTree>
    <p:extLst>
      <p:ext uri="{BB962C8B-B14F-4D97-AF65-F5344CB8AC3E}">
        <p14:creationId xmlns:p14="http://schemas.microsoft.com/office/powerpoint/2010/main" val="167538249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64313628-E3FA-45DE-9F9C-4B78CCDF822E}" type="datetimeFigureOut">
              <a:rPr lang="es-ES" smtClean="0"/>
              <a:t>06/05/2021</a:t>
            </a:fld>
            <a:endParaRPr lang="es-ES"/>
          </a:p>
        </p:txBody>
      </p:sp>
      <p:sp>
        <p:nvSpPr>
          <p:cNvPr id="4" name="Footer Placeholder 3"/>
          <p:cNvSpPr>
            <a:spLocks noGrp="1"/>
          </p:cNvSpPr>
          <p:nvPr>
            <p:ph type="ftr" sz="quarter" idx="11"/>
          </p:nvPr>
        </p:nvSpPr>
        <p:spPr/>
        <p:txBody>
          <a:bodyPr/>
          <a:lstStyle/>
          <a:p>
            <a:endParaRPr lang="es-ES"/>
          </a:p>
        </p:txBody>
      </p:sp>
      <p:sp>
        <p:nvSpPr>
          <p:cNvPr id="5" name="Slide Number Placeholder 4"/>
          <p:cNvSpPr>
            <a:spLocks noGrp="1"/>
          </p:cNvSpPr>
          <p:nvPr>
            <p:ph type="sldNum" sz="quarter" idx="12"/>
          </p:nvPr>
        </p:nvSpPr>
        <p:spPr/>
        <p:txBody>
          <a:bodyPr/>
          <a:lstStyle/>
          <a:p>
            <a:fld id="{D4C161BA-72FF-4B2B-9E8A-58C9189E93DE}" type="slidenum">
              <a:rPr lang="es-ES" smtClean="0"/>
              <a:t>‹Nº›</a:t>
            </a:fld>
            <a:endParaRPr lang="es-ES"/>
          </a:p>
        </p:txBody>
      </p:sp>
    </p:spTree>
    <p:extLst>
      <p:ext uri="{BB962C8B-B14F-4D97-AF65-F5344CB8AC3E}">
        <p14:creationId xmlns:p14="http://schemas.microsoft.com/office/powerpoint/2010/main" val="122063120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endParaRPr lang="es-ES" dirty="0"/>
          </a:p>
        </p:txBody>
      </p:sp>
      <p:sp>
        <p:nvSpPr>
          <p:cNvPr id="5" name="Marcador de número de diapositiva 2">
            <a:extLst>
              <a:ext uri="{FF2B5EF4-FFF2-40B4-BE49-F238E27FC236}">
                <a16:creationId xmlns:a16="http://schemas.microsoft.com/office/drawing/2014/main" id="{9BEF6A59-5045-4EFA-843E-3413120EF5DA}"/>
              </a:ext>
            </a:extLst>
          </p:cNvPr>
          <p:cNvSpPr txBox="1">
            <a:spLocks/>
          </p:cNvSpPr>
          <p:nvPr userDrawn="1"/>
        </p:nvSpPr>
        <p:spPr>
          <a:xfrm>
            <a:off x="11284490" y="297770"/>
            <a:ext cx="484445" cy="366486"/>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D57F1E4F-1CFF-5643-939E-217C01CDF565}" type="slidenum">
              <a:rPr lang="en-US" smtClean="0">
                <a:solidFill>
                  <a:srgbClr val="FF0000"/>
                </a:solidFill>
              </a:rPr>
              <a:pPr/>
              <a:t>‹Nº›</a:t>
            </a:fld>
            <a:endParaRPr lang="en-US" dirty="0">
              <a:solidFill>
                <a:srgbClr val="FF0000"/>
              </a:solidFill>
            </a:endParaRPr>
          </a:p>
        </p:txBody>
      </p:sp>
      <p:sp>
        <p:nvSpPr>
          <p:cNvPr id="6" name="Flecha: pentágono 5">
            <a:extLst>
              <a:ext uri="{FF2B5EF4-FFF2-40B4-BE49-F238E27FC236}">
                <a16:creationId xmlns:a16="http://schemas.microsoft.com/office/drawing/2014/main" id="{D3DEAE29-C1A0-4E70-BAC1-03B9D9A96057}"/>
              </a:ext>
            </a:extLst>
          </p:cNvPr>
          <p:cNvSpPr/>
          <p:nvPr userDrawn="1"/>
        </p:nvSpPr>
        <p:spPr>
          <a:xfrm>
            <a:off x="11077575" y="83231"/>
            <a:ext cx="1114425" cy="809625"/>
          </a:xfrm>
          <a:prstGeom prst="homePlate">
            <a:avLst/>
          </a:prstGeom>
          <a:solidFill>
            <a:schemeClr val="accent1">
              <a:alpha val="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361884318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s-ES"/>
              <a:t>Haga clic para modificar el estilo de título del patrón</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2">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Date Placeholder 4"/>
          <p:cNvSpPr>
            <a:spLocks noGrp="1"/>
          </p:cNvSpPr>
          <p:nvPr>
            <p:ph type="dt" sz="half" idx="10"/>
          </p:nvPr>
        </p:nvSpPr>
        <p:spPr/>
        <p:txBody>
          <a:bodyPr/>
          <a:lstStyle/>
          <a:p>
            <a:fld id="{64313628-E3FA-45DE-9F9C-4B78CCDF822E}" type="datetimeFigureOut">
              <a:rPr lang="es-ES" smtClean="0"/>
              <a:t>06/05/2021</a:t>
            </a:fld>
            <a:endParaRPr lang="es-ES"/>
          </a:p>
        </p:txBody>
      </p:sp>
      <p:sp>
        <p:nvSpPr>
          <p:cNvPr id="6" name="Footer Placeholder 5"/>
          <p:cNvSpPr>
            <a:spLocks noGrp="1"/>
          </p:cNvSpPr>
          <p:nvPr>
            <p:ph type="ftr" sz="quarter" idx="11"/>
          </p:nvPr>
        </p:nvSpPr>
        <p:spPr/>
        <p:txBody>
          <a:bodyPr/>
          <a:lstStyle/>
          <a:p>
            <a:endParaRPr lang="es-ES"/>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2">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 uri="{28A0092B-C50C-407E-A947-70E740481C1C}">
                    <a14:useLocalDpi xmlns:a14="http://schemas.microsoft.com/office/drawing/2010/main" val="0"/>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D4C161BA-72FF-4B2B-9E8A-58C9189E93DE}" type="slidenum">
              <a:rPr lang="es-ES" smtClean="0"/>
              <a:t>‹Nº›</a:t>
            </a:fld>
            <a:endParaRPr lang="es-ES"/>
          </a:p>
        </p:txBody>
      </p:sp>
    </p:spTree>
    <p:extLst>
      <p:ext uri="{BB962C8B-B14F-4D97-AF65-F5344CB8AC3E}">
        <p14:creationId xmlns:p14="http://schemas.microsoft.com/office/powerpoint/2010/main" val="382547357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0" y="0"/>
            <a:ext cx="8303740"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2">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Date Placeholder 4"/>
          <p:cNvSpPr>
            <a:spLocks noGrp="1"/>
          </p:cNvSpPr>
          <p:nvPr>
            <p:ph type="dt" sz="half" idx="10"/>
          </p:nvPr>
        </p:nvSpPr>
        <p:spPr/>
        <p:txBody>
          <a:bodyPr/>
          <a:lstStyle>
            <a:lvl1pPr>
              <a:defRPr>
                <a:solidFill>
                  <a:schemeClr val="accent2">
                    <a:lumMod val="75000"/>
                  </a:schemeClr>
                </a:solidFill>
              </a:defRPr>
            </a:lvl1pPr>
          </a:lstStyle>
          <a:p>
            <a:fld id="{64313628-E3FA-45DE-9F9C-4B78CCDF822E}" type="datetimeFigureOut">
              <a:rPr lang="es-ES" smtClean="0"/>
              <a:t>06/05/2021</a:t>
            </a:fld>
            <a:endParaRPr lang="es-ES"/>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2">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 uri="{28A0092B-C50C-407E-A947-70E740481C1C}">
                    <a14:useLocalDpi xmlns:a14="http://schemas.microsoft.com/office/drawing/2010/main" val="0"/>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D4C161BA-72FF-4B2B-9E8A-58C9189E93DE}" type="slidenum">
              <a:rPr lang="es-ES" smtClean="0"/>
              <a:t>‹Nº›</a:t>
            </a:fld>
            <a:endParaRPr lang="es-ES"/>
          </a:p>
        </p:txBody>
      </p:sp>
    </p:spTree>
    <p:extLst>
      <p:ext uri="{BB962C8B-B14F-4D97-AF65-F5344CB8AC3E}">
        <p14:creationId xmlns:p14="http://schemas.microsoft.com/office/powerpoint/2010/main" val="397947127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lumMod val="0"/>
                <a:lumOff val="100000"/>
              </a:schemeClr>
            </a:gs>
            <a:gs pos="41000">
              <a:schemeClr val="accent1">
                <a:lumMod val="0"/>
                <a:lumOff val="100000"/>
              </a:schemeClr>
            </a:gs>
            <a:gs pos="100000">
              <a:schemeClr val="accent1">
                <a:lumMod val="100000"/>
              </a:schemeClr>
            </a:gs>
          </a:gsLst>
          <a:path path="rect">
            <a:fillToRect l="100000" t="100000"/>
          </a:path>
          <a:tileRect r="-100000" b="-100000"/>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accent2">
                    <a:lumMod val="50000"/>
                  </a:schemeClr>
                </a:solidFill>
              </a:defRPr>
            </a:lvl1pPr>
          </a:lstStyle>
          <a:p>
            <a:fld id="{64313628-E3FA-45DE-9F9C-4B78CCDF822E}" type="datetimeFigureOut">
              <a:rPr lang="es-ES" smtClean="0"/>
              <a:t>06/05/2021</a:t>
            </a:fld>
            <a:endParaRPr lang="es-ES"/>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accent2">
                    <a:lumMod val="50000"/>
                  </a:schemeClr>
                </a:solidFill>
              </a:defRPr>
            </a:lvl1pPr>
          </a:lstStyle>
          <a:p>
            <a:endParaRPr lang="es-ES"/>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2">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 uri="{28A0092B-C50C-407E-A947-70E740481C1C}">
                    <a14:useLocalDpi xmlns:a14="http://schemas.microsoft.com/office/drawing/2010/main" val="0"/>
                  </a:ext>
                </a:extLst>
              </a:blip>
              <a:srcRect/>
              <a:tile tx="50800" ty="0" sx="85000" sy="85000" flip="none" algn="tl"/>
            </a:blipFill>
            <a:ln w="25400" cap="flat" cmpd="sng" algn="ctr">
              <a:noFill/>
              <a:prstDash val="solid"/>
            </a:ln>
            <a:effectLst/>
          </p:spPr>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D4C161BA-72FF-4B2B-9E8A-58C9189E93DE}" type="slidenum">
              <a:rPr lang="es-ES" smtClean="0"/>
              <a:t>‹Nº›</a:t>
            </a:fld>
            <a:endParaRPr lang="es-ES"/>
          </a:p>
        </p:txBody>
      </p:sp>
    </p:spTree>
    <p:extLst>
      <p:ext uri="{BB962C8B-B14F-4D97-AF65-F5344CB8AC3E}">
        <p14:creationId xmlns:p14="http://schemas.microsoft.com/office/powerpoint/2010/main" val="4153984768"/>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Lst>
  <mc:AlternateContent xmlns:mc="http://schemas.openxmlformats.org/markup-compatibility/2006" xmlns:p14="http://schemas.microsoft.com/office/powerpoint/2010/main">
    <mc:Choice Requires="p14">
      <p:transition p14:dur="10"/>
    </mc:Choice>
    <mc:Fallback xmlns="">
      <p:transition/>
    </mc:Fallback>
  </mc:AlternateContent>
  <p:txStyles>
    <p:titleStyle>
      <a:lvl1pPr algn="l" defTabSz="914400" rtl="0" eaLnBrk="1" latinLnBrk="0" hangingPunct="1">
        <a:lnSpc>
          <a:spcPct val="90000"/>
        </a:lnSpc>
        <a:spcBef>
          <a:spcPct val="0"/>
        </a:spcBef>
        <a:buNone/>
        <a:defRPr sz="4800" b="1" kern="1200" cap="none"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2"/>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2"/>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2"/>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2"/>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2"/>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2"/>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2"/>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2"/>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2"/>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Layout" Target="../slideLayouts/slideLayout7.xml"/><Relationship Id="rId1" Type="http://schemas.openxmlformats.org/officeDocument/2006/relationships/themeOverride" Target="../theme/themeOverride1.xml"/><Relationship Id="rId6" Type="http://schemas.openxmlformats.org/officeDocument/2006/relationships/image" Target="../media/image8.png"/><Relationship Id="rId5" Type="http://schemas.openxmlformats.org/officeDocument/2006/relationships/image" Target="../media/image7.jpeg"/><Relationship Id="rId4" Type="http://schemas.openxmlformats.org/officeDocument/2006/relationships/image" Target="../media/image6.jpeg"/></Relationships>
</file>

<file path=ppt/slides/_rels/slide1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23.jpeg"/></Relationships>
</file>

<file path=ppt/slides/_rels/slide1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7.xml"/><Relationship Id="rId6" Type="http://schemas.microsoft.com/office/2007/relationships/hdphoto" Target="../media/hdphoto3.wdp"/><Relationship Id="rId5" Type="http://schemas.openxmlformats.org/officeDocument/2006/relationships/image" Target="../media/image11.png"/><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7.xml"/><Relationship Id="rId5" Type="http://schemas.microsoft.com/office/2007/relationships/hdphoto" Target="../media/hdphoto4.wdp"/><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hyperlink" Target="https://norfipc.com/comandos/que-son-archivos-batch-bat-usos-practicos-como-crearlos.php" TargetMode="Externa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hyperlink" Target="https://norfipc.com/internet/wget.html" TargetMode="Externa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4.png"/><Relationship Id="rId4" Type="http://schemas.microsoft.com/office/2007/relationships/hdphoto" Target="../media/hdphoto2.wdp"/></Relationships>
</file>

<file path=ppt/slides/_rels/slide20.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hyperlink" Target="https://norfipc.com/comandos/que-son-archivos-batch-bat-usos-practicos-como-crearlos.php" TargetMode="Externa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8" Type="http://schemas.openxmlformats.org/officeDocument/2006/relationships/hyperlink" Target="https://go.microsoft.com/fwlink/?LinkId=93824" TargetMode="External"/><Relationship Id="rId3" Type="http://schemas.microsoft.com/office/2007/relationships/hdphoto" Target="../media/hdphoto1.wdp"/><Relationship Id="rId7" Type="http://schemas.openxmlformats.org/officeDocument/2006/relationships/hyperlink" Target="https://go.microsoft.com/fwlink/?LinkId=93823" TargetMode="Externa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1.png"/><Relationship Id="rId5" Type="http://schemas.microsoft.com/office/2007/relationships/hdphoto" Target="../media/hdphoto5.wdp"/><Relationship Id="rId4" Type="http://schemas.openxmlformats.org/officeDocument/2006/relationships/image" Target="../media/image34.png"/></Relationships>
</file>

<file path=ppt/slides/_rels/slide25.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microsoft.com/office/2007/relationships/hdphoto" Target="../media/hdphoto3.wdp"/><Relationship Id="rId7"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12.jpeg"/><Relationship Id="rId5" Type="http://schemas.microsoft.com/office/2007/relationships/hdphoto" Target="../media/hdphoto1.wdp"/><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18.jpeg"/></Relationships>
</file>

<file path=ppt/slides/_rels/slide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2058" name="Rectangle 76">
            <a:extLst>
              <a:ext uri="{FF2B5EF4-FFF2-40B4-BE49-F238E27FC236}">
                <a16:creationId xmlns:a16="http://schemas.microsoft.com/office/drawing/2014/main" id="{19E301E5-1206-47D0-9CDF-72583D7390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AFA31FBE-7948-4384-B68A-75DEFDC495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4" name="Picture 6" descr="🙌 Quedate en... - Universidad Nacional de La Matanza (UNLaM) | Facebook">
            <a:extLst>
              <a:ext uri="{FF2B5EF4-FFF2-40B4-BE49-F238E27FC236}">
                <a16:creationId xmlns:a16="http://schemas.microsoft.com/office/drawing/2014/main" id="{B8A07192-1D6A-4878-BDA2-21AF25223CF3}"/>
              </a:ext>
            </a:extLst>
          </p:cNvPr>
          <p:cNvPicPr>
            <a:picLocks noChangeAspect="1" noChangeArrowheads="1"/>
          </p:cNvPicPr>
          <p:nvPr/>
        </p:nvPicPr>
        <p:blipFill rotWithShape="1">
          <a:blip r:embed="rId3" cstate="screen">
            <a:alphaModFix amt="35000"/>
            <a:extLst>
              <a:ext uri="{28A0092B-C50C-407E-A947-70E740481C1C}">
                <a14:useLocalDpi xmlns:a14="http://schemas.microsoft.com/office/drawing/2010/main" val="0"/>
              </a:ext>
            </a:extLst>
          </a:blip>
          <a:srcRect b="-1"/>
          <a:stretch/>
        </p:blipFill>
        <p:spPr bwMode="auto">
          <a:xfrm>
            <a:off x="641276" y="643467"/>
            <a:ext cx="4013020" cy="2702558"/>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F6A0BCF2-FFEA-48E9-9631-DEDA7524C8E3}"/>
              </a:ext>
            </a:extLst>
          </p:cNvPr>
          <p:cNvPicPr>
            <a:picLocks noChangeAspect="1" noChangeArrowheads="1"/>
          </p:cNvPicPr>
          <p:nvPr/>
        </p:nvPicPr>
        <p:blipFill rotWithShape="1">
          <a:blip r:embed="rId4" cstate="screen">
            <a:alphaModFix amt="50000"/>
            <a:extLst>
              <a:ext uri="{28A0092B-C50C-407E-A947-70E740481C1C}">
                <a14:useLocalDpi xmlns:a14="http://schemas.microsoft.com/office/drawing/2010/main" val="0"/>
              </a:ext>
            </a:extLst>
          </a:blip>
          <a:srcRect b="-5"/>
          <a:stretch/>
        </p:blipFill>
        <p:spPr bwMode="auto">
          <a:xfrm>
            <a:off x="981302" y="3575785"/>
            <a:ext cx="2542409" cy="1714724"/>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San Justo; Biblioteca UNLaM Archives | Diario NCO">
            <a:extLst>
              <a:ext uri="{FF2B5EF4-FFF2-40B4-BE49-F238E27FC236}">
                <a16:creationId xmlns:a16="http://schemas.microsoft.com/office/drawing/2014/main" id="{3C9DD12F-B40A-41B7-8BAB-642586BEA2B4}"/>
              </a:ext>
            </a:extLst>
          </p:cNvPr>
          <p:cNvPicPr>
            <a:picLocks noChangeAspect="1" noChangeArrowheads="1"/>
          </p:cNvPicPr>
          <p:nvPr/>
        </p:nvPicPr>
        <p:blipFill>
          <a:blip r:embed="rId5">
            <a:alphaModFix amt="35000"/>
            <a:extLst>
              <a:ext uri="{28A0092B-C50C-407E-A947-70E740481C1C}">
                <a14:useLocalDpi xmlns:a14="http://schemas.microsoft.com/office/drawing/2010/main" val="0"/>
              </a:ext>
            </a:extLst>
          </a:blip>
          <a:srcRect/>
          <a:stretch>
            <a:fillRect/>
          </a:stretch>
        </p:blipFill>
        <p:spPr bwMode="auto">
          <a:xfrm>
            <a:off x="3687975" y="4391021"/>
            <a:ext cx="3189075" cy="179896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10" descr="ExpoProyecto UNLaM">
            <a:extLst>
              <a:ext uri="{FF2B5EF4-FFF2-40B4-BE49-F238E27FC236}">
                <a16:creationId xmlns:a16="http://schemas.microsoft.com/office/drawing/2014/main" id="{C63D3014-ACC8-45C2-B6CE-4E6774A8C21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18635" y="623410"/>
            <a:ext cx="5890864" cy="36242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14994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0AC28384-7C8E-4014-B8AB-0F3AB013D89D}"/>
              </a:ext>
            </a:extLst>
          </p:cNvPr>
          <p:cNvSpPr>
            <a:spLocks noChangeArrowheads="1"/>
          </p:cNvSpPr>
          <p:nvPr/>
        </p:nvSpPr>
        <p:spPr bwMode="auto">
          <a:xfrm>
            <a:off x="334599" y="362401"/>
            <a:ext cx="8177349" cy="37548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s-ES" sz="2200" b="0" i="0" u="none" strike="noStrike" cap="none" normalizeH="0" baseline="0" dirty="0">
                <a:ln>
                  <a:noFill/>
                </a:ln>
                <a:solidFill>
                  <a:srgbClr val="000000"/>
                </a:solidFill>
                <a:effectLst/>
                <a:latin typeface="Arial" panose="020B0604020202020204" pitchFamily="34" charset="0"/>
                <a:ea typeface="Times New Roman" panose="02020603050405020304" pitchFamily="18" charset="0"/>
                <a:cs typeface="Arial" panose="020B0604020202020204" pitchFamily="34" charset="0"/>
              </a:rPr>
              <a:t>Como administrar y configurar el servidor ISS</a:t>
            </a:r>
            <a:endParaRPr kumimoji="0" lang="es-ES" altLang="es-E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s-ES" altLang="es-ES" sz="1400" b="0" i="0" u="none" strike="noStrike" cap="none" normalizeH="0" baseline="0" dirty="0">
                <a:ln>
                  <a:noFill/>
                </a:ln>
                <a:solidFill>
                  <a:srgbClr val="333333"/>
                </a:solidFill>
                <a:effectLst/>
                <a:latin typeface="Arial" panose="020B0604020202020204" pitchFamily="34" charset="0"/>
                <a:ea typeface="Times New Roman" panose="02020603050405020304" pitchFamily="18" charset="0"/>
                <a:cs typeface="Arial" panose="020B0604020202020204" pitchFamily="34" charset="0"/>
              </a:rPr>
            </a:br>
            <a:r>
              <a:rPr kumimoji="0" lang="es-ES" altLang="es-ES" sz="1400" b="0" i="0" u="none" strike="noStrike" cap="none" normalizeH="0" baseline="0" dirty="0">
                <a:ln>
                  <a:noFill/>
                </a:ln>
                <a:solidFill>
                  <a:srgbClr val="333333"/>
                </a:solidFill>
                <a:effectLst/>
                <a:latin typeface="Arial" panose="020B0604020202020204" pitchFamily="34" charset="0"/>
                <a:ea typeface="Times New Roman" panose="02020603050405020304" pitchFamily="18" charset="0"/>
                <a:cs typeface="Arial" panose="020B0604020202020204" pitchFamily="34" charset="0"/>
              </a:rPr>
              <a:t>El servidor posee un panel de administraci</a:t>
            </a:r>
            <a:r>
              <a:rPr kumimoji="0" lang="es-ES" altLang="es-ES" sz="1400" b="0" i="0" u="none" strike="noStrike" cap="none" normalizeH="0" baseline="0" dirty="0">
                <a:ln>
                  <a:noFill/>
                </a:ln>
                <a:solidFill>
                  <a:srgbClr val="333333"/>
                </a:solidFill>
                <a:effectLst/>
                <a:latin typeface="Calibri" panose="020F0502020204030204" pitchFamily="34" charset="0"/>
                <a:ea typeface="Times New Roman" panose="02020603050405020304" pitchFamily="18" charset="0"/>
                <a:cs typeface="Arial" panose="020B0604020202020204" pitchFamily="34" charset="0"/>
              </a:rPr>
              <a:t>ó</a:t>
            </a:r>
            <a:r>
              <a:rPr kumimoji="0" lang="es-ES" altLang="es-ES" sz="1400" b="0" i="0" u="none" strike="noStrike" cap="none" normalizeH="0" baseline="0" dirty="0">
                <a:ln>
                  <a:noFill/>
                </a:ln>
                <a:solidFill>
                  <a:srgbClr val="333333"/>
                </a:solidFill>
                <a:effectLst/>
                <a:latin typeface="Arial" panose="020B0604020202020204" pitchFamily="34" charset="0"/>
                <a:ea typeface="Times New Roman" panose="02020603050405020304" pitchFamily="18" charset="0"/>
                <a:cs typeface="Arial" panose="020B0604020202020204" pitchFamily="34" charset="0"/>
              </a:rPr>
              <a:t>n en el cual es posible configurar varios par</a:t>
            </a:r>
            <a:r>
              <a:rPr kumimoji="0" lang="es-ES" altLang="es-ES" sz="1400" b="0" i="0" u="none" strike="noStrike" cap="none" normalizeH="0" baseline="0" dirty="0">
                <a:ln>
                  <a:noFill/>
                </a:ln>
                <a:solidFill>
                  <a:srgbClr val="333333"/>
                </a:solidFill>
                <a:effectLst/>
                <a:latin typeface="Calibri" panose="020F0502020204030204" pitchFamily="34" charset="0"/>
                <a:ea typeface="Times New Roman" panose="02020603050405020304" pitchFamily="18" charset="0"/>
                <a:cs typeface="Arial" panose="020B0604020202020204" pitchFamily="34" charset="0"/>
              </a:rPr>
              <a:t>á</a:t>
            </a:r>
            <a:r>
              <a:rPr kumimoji="0" lang="es-ES" altLang="es-ES" sz="1400" b="0" i="0" u="none" strike="noStrike" cap="none" normalizeH="0" baseline="0" dirty="0">
                <a:ln>
                  <a:noFill/>
                </a:ln>
                <a:solidFill>
                  <a:srgbClr val="333333"/>
                </a:solidFill>
                <a:effectLst/>
                <a:latin typeface="Arial" panose="020B0604020202020204" pitchFamily="34" charset="0"/>
                <a:ea typeface="Times New Roman" panose="02020603050405020304" pitchFamily="18" charset="0"/>
                <a:cs typeface="Arial" panose="020B0604020202020204" pitchFamily="34" charset="0"/>
              </a:rPr>
              <a:t>metros del funcionamiento de la aplicaci</a:t>
            </a:r>
            <a:r>
              <a:rPr kumimoji="0" lang="es-ES" altLang="es-ES" sz="1400" b="0" i="0" u="none" strike="noStrike" cap="none" normalizeH="0" baseline="0" dirty="0">
                <a:ln>
                  <a:noFill/>
                </a:ln>
                <a:solidFill>
                  <a:srgbClr val="333333"/>
                </a:solidFill>
                <a:effectLst/>
                <a:latin typeface="Calibri" panose="020F0502020204030204" pitchFamily="34" charset="0"/>
                <a:ea typeface="Times New Roman" panose="02020603050405020304" pitchFamily="18" charset="0"/>
                <a:cs typeface="Arial" panose="020B0604020202020204" pitchFamily="34" charset="0"/>
              </a:rPr>
              <a:t>ó</a:t>
            </a:r>
            <a:r>
              <a:rPr kumimoji="0" lang="es-ES" altLang="es-ES" sz="1400" b="0" i="0" u="none" strike="noStrike" cap="none" normalizeH="0" baseline="0" dirty="0">
                <a:ln>
                  <a:noFill/>
                </a:ln>
                <a:solidFill>
                  <a:srgbClr val="333333"/>
                </a:solidFill>
                <a:effectLst/>
                <a:latin typeface="Arial" panose="020B0604020202020204" pitchFamily="34" charset="0"/>
                <a:ea typeface="Times New Roman" panose="02020603050405020304" pitchFamily="18" charset="0"/>
                <a:cs typeface="Arial" panose="020B0604020202020204" pitchFamily="34" charset="0"/>
              </a:rPr>
              <a:t>n.</a:t>
            </a:r>
            <a:br>
              <a:rPr kumimoji="0" lang="es-ES" altLang="es-ES" sz="1400" b="0" i="0" u="none" strike="noStrike" cap="none" normalizeH="0" baseline="0" dirty="0">
                <a:ln>
                  <a:noFill/>
                </a:ln>
                <a:solidFill>
                  <a:srgbClr val="333333"/>
                </a:solidFill>
                <a:effectLst/>
                <a:latin typeface="Arial" panose="020B0604020202020204" pitchFamily="34" charset="0"/>
                <a:ea typeface="Times New Roman" panose="02020603050405020304" pitchFamily="18" charset="0"/>
                <a:cs typeface="Arial" panose="020B0604020202020204" pitchFamily="34" charset="0"/>
              </a:rPr>
            </a:br>
            <a:r>
              <a:rPr kumimoji="0" lang="es-ES" altLang="es-ES" sz="1400" b="0" i="0" u="none" strike="noStrike" cap="none" normalizeH="0" baseline="0" dirty="0">
                <a:ln>
                  <a:noFill/>
                </a:ln>
                <a:solidFill>
                  <a:srgbClr val="333333"/>
                </a:solidFill>
                <a:effectLst/>
                <a:latin typeface="Arial" panose="020B0604020202020204" pitchFamily="34" charset="0"/>
                <a:ea typeface="Times New Roman" panose="02020603050405020304" pitchFamily="18" charset="0"/>
                <a:cs typeface="Arial" panose="020B0604020202020204" pitchFamily="34" charset="0"/>
              </a:rPr>
              <a:t>Dicho panel es posible abrirlo de varias formas.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s-ES" altLang="es-ES" sz="800" b="0" i="0" u="none" strike="noStrike" cap="none" normalizeH="0" baseline="0" dirty="0">
              <a:ln>
                <a:noFill/>
              </a:ln>
              <a:solidFill>
                <a:schemeClr val="tx1"/>
              </a:solidFill>
              <a:effectLst/>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s-ES" altLang="es-ES" sz="1400" b="0" i="0" u="none" strike="noStrike" cap="none" normalizeH="0" baseline="0" dirty="0">
                <a:ln>
                  <a:noFill/>
                </a:ln>
                <a:solidFill>
                  <a:srgbClr val="333333"/>
                </a:solidFill>
                <a:effectLst/>
                <a:latin typeface="Arial" panose="020B0604020202020204" pitchFamily="34" charset="0"/>
                <a:ea typeface="Times New Roman" panose="02020603050405020304" pitchFamily="18" charset="0"/>
                <a:cs typeface="Arial" panose="020B0604020202020204" pitchFamily="34" charset="0"/>
              </a:rPr>
              <a:t>1- Crear un acceso directo en el Escritorio, en el cuadro "Ubicaci</a:t>
            </a:r>
            <a:r>
              <a:rPr kumimoji="0" lang="es-ES" altLang="es-ES" sz="1400" b="0" i="0" u="none" strike="noStrike" cap="none" normalizeH="0" baseline="0" dirty="0">
                <a:ln>
                  <a:noFill/>
                </a:ln>
                <a:solidFill>
                  <a:srgbClr val="333333"/>
                </a:solidFill>
                <a:effectLst/>
                <a:latin typeface="Calibri" panose="020F0502020204030204" pitchFamily="34" charset="0"/>
                <a:ea typeface="Times New Roman" panose="02020603050405020304" pitchFamily="18" charset="0"/>
                <a:cs typeface="Arial" panose="020B0604020202020204" pitchFamily="34" charset="0"/>
              </a:rPr>
              <a:t>ó</a:t>
            </a:r>
            <a:r>
              <a:rPr kumimoji="0" lang="es-ES" altLang="es-ES" sz="1400" b="0" i="0" u="none" strike="noStrike" cap="none" normalizeH="0" baseline="0" dirty="0">
                <a:ln>
                  <a:noFill/>
                </a:ln>
                <a:solidFill>
                  <a:srgbClr val="333333"/>
                </a:solidFill>
                <a:effectLst/>
                <a:latin typeface="Arial" panose="020B0604020202020204" pitchFamily="34" charset="0"/>
                <a:ea typeface="Times New Roman" panose="02020603050405020304" pitchFamily="18" charset="0"/>
                <a:cs typeface="Arial" panose="020B0604020202020204" pitchFamily="34" charset="0"/>
              </a:rPr>
              <a:t>n del elemento" introducir la ruta:</a:t>
            </a:r>
            <a:endParaRPr kumimoji="0" lang="es-ES" altLang="es-ES" sz="800" b="0" i="0" u="none" strike="noStrike" cap="none" normalizeH="0" baseline="0" dirty="0">
              <a:ln>
                <a:noFill/>
              </a:ln>
              <a:solidFill>
                <a:schemeClr val="tx1"/>
              </a:solidFill>
              <a:effectLst/>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s-ES" altLang="es-ES" sz="1400" b="0" i="1" u="none" strike="noStrike" cap="none" normalizeH="0" baseline="0" dirty="0">
                <a:ln>
                  <a:noFill/>
                </a:ln>
                <a:solidFill>
                  <a:srgbClr val="333333"/>
                </a:solidFill>
                <a:effectLst/>
                <a:latin typeface="Arial" panose="020B0604020202020204" pitchFamily="34" charset="0"/>
                <a:ea typeface="Times New Roman" panose="02020603050405020304" pitchFamily="18" charset="0"/>
                <a:cs typeface="Arial" panose="020B0604020202020204" pitchFamily="34" charset="0"/>
              </a:rPr>
              <a:t>C:\Windows\System32\inetsrv\InetMgr.exe</a:t>
            </a:r>
          </a:p>
          <a:p>
            <a:pPr marL="171450" marR="0" lvl="0" indent="-17145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endParaRPr kumimoji="0" lang="es-ES" altLang="es-ES" sz="800" b="0" i="0" u="none" strike="noStrike" cap="none" normalizeH="0" baseline="0" dirty="0">
              <a:ln>
                <a:noFill/>
              </a:ln>
              <a:solidFill>
                <a:schemeClr val="tx1"/>
              </a:solidFill>
              <a:effectLst/>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s-ES" altLang="es-ES" sz="1400" b="0" i="0" u="none" strike="noStrike" cap="none" normalizeH="0" baseline="0" dirty="0">
                <a:ln>
                  <a:noFill/>
                </a:ln>
                <a:solidFill>
                  <a:srgbClr val="333333"/>
                </a:solidFill>
                <a:effectLst/>
                <a:latin typeface="Arial" panose="020B0604020202020204" pitchFamily="34" charset="0"/>
                <a:ea typeface="Times New Roman" panose="02020603050405020304" pitchFamily="18" charset="0"/>
                <a:cs typeface="Arial" panose="020B0604020202020204" pitchFamily="34" charset="0"/>
              </a:rPr>
              <a:t>2- En el Panel de control selecciona</a:t>
            </a:r>
            <a:r>
              <a:rPr kumimoji="0" lang="es-ES" altLang="es-ES" sz="1400" b="0" i="0" u="none" strike="noStrike" cap="none" normalizeH="0" baseline="0" dirty="0">
                <a:ln>
                  <a:noFill/>
                </a:ln>
                <a:solidFill>
                  <a:srgbClr val="333333"/>
                </a:solidFill>
                <a:effectLst/>
                <a:latin typeface="Calibri" panose="020F0502020204030204" pitchFamily="34" charset="0"/>
                <a:ea typeface="Times New Roman" panose="02020603050405020304" pitchFamily="18" charset="0"/>
                <a:cs typeface="Arial" panose="020B0604020202020204" pitchFamily="34" charset="0"/>
              </a:rPr>
              <a:t> </a:t>
            </a:r>
            <a:r>
              <a:rPr kumimoji="0" lang="es-ES" altLang="es-ES" sz="1400" b="0" i="1" u="none" strike="noStrike" cap="none" normalizeH="0" baseline="0" dirty="0">
                <a:ln>
                  <a:noFill/>
                </a:ln>
                <a:solidFill>
                  <a:srgbClr val="333333"/>
                </a:solidFill>
                <a:effectLst/>
                <a:latin typeface="Arial" panose="020B0604020202020204" pitchFamily="34" charset="0"/>
                <a:ea typeface="Times New Roman" panose="02020603050405020304" pitchFamily="18" charset="0"/>
                <a:cs typeface="Arial" panose="020B0604020202020204" pitchFamily="34" charset="0"/>
              </a:rPr>
              <a:t>Herramientas administrativas</a:t>
            </a:r>
            <a:r>
              <a:rPr kumimoji="0" lang="es-ES" altLang="es-ES" sz="1400" b="0" i="0" u="none" strike="noStrike" cap="none" normalizeH="0" baseline="0" dirty="0">
                <a:ln>
                  <a:noFill/>
                </a:ln>
                <a:solidFill>
                  <a:srgbClr val="333333"/>
                </a:solidFill>
                <a:effectLst/>
                <a:latin typeface="Arial" panose="020B0604020202020204" pitchFamily="34" charset="0"/>
                <a:ea typeface="Times New Roman" panose="02020603050405020304" pitchFamily="18" charset="0"/>
                <a:cs typeface="Arial" panose="020B0604020202020204" pitchFamily="34" charset="0"/>
              </a:rPr>
              <a:t>, en ella "Administrador de Internet Information Services (IIS)".</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br>
              <a:rPr kumimoji="0" lang="es-ES" altLang="es-ES" sz="1400" b="0" i="0" u="none" strike="noStrike" cap="none" normalizeH="0" baseline="0" dirty="0">
                <a:ln>
                  <a:noFill/>
                </a:ln>
                <a:solidFill>
                  <a:srgbClr val="333333"/>
                </a:solidFill>
                <a:effectLst/>
                <a:latin typeface="Arial" panose="020B0604020202020204" pitchFamily="34" charset="0"/>
                <a:ea typeface="Times New Roman" panose="02020603050405020304" pitchFamily="18" charset="0"/>
                <a:cs typeface="Arial" panose="020B0604020202020204" pitchFamily="34" charset="0"/>
              </a:rPr>
            </a:br>
            <a:r>
              <a:rPr kumimoji="0" lang="es-ES" altLang="es-ES" sz="1400" b="0" i="0" u="none" strike="noStrike" cap="none" normalizeH="0" baseline="0" dirty="0">
                <a:ln>
                  <a:noFill/>
                </a:ln>
                <a:solidFill>
                  <a:srgbClr val="333333"/>
                </a:solidFill>
                <a:effectLst/>
                <a:latin typeface="Arial" panose="020B0604020202020204" pitchFamily="34" charset="0"/>
                <a:ea typeface="Times New Roman" panose="02020603050405020304" pitchFamily="18" charset="0"/>
                <a:cs typeface="Arial" panose="020B0604020202020204" pitchFamily="34" charset="0"/>
              </a:rPr>
              <a:t>3- Escribir en el cuadro de Inicio o en la pantalla de inicio en Windows 8:</a:t>
            </a:r>
            <a:r>
              <a:rPr kumimoji="0" lang="es-ES" altLang="es-ES" sz="1400" b="0" i="0" u="none" strike="noStrike" cap="none" normalizeH="0" baseline="0" dirty="0">
                <a:ln>
                  <a:noFill/>
                </a:ln>
                <a:solidFill>
                  <a:srgbClr val="333333"/>
                </a:solidFill>
                <a:effectLst/>
                <a:latin typeface="Calibri" panose="020F0502020204030204" pitchFamily="34" charset="0"/>
                <a:ea typeface="Times New Roman" panose="02020603050405020304" pitchFamily="18" charset="0"/>
                <a:cs typeface="Arial" panose="020B0604020202020204" pitchFamily="34" charset="0"/>
              </a:rPr>
              <a:t> </a:t>
            </a:r>
            <a:r>
              <a:rPr kumimoji="0" lang="es-ES" altLang="es-ES" sz="1400" b="1" i="0" u="none" strike="noStrike" cap="none" normalizeH="0" baseline="0" dirty="0" err="1">
                <a:ln>
                  <a:noFill/>
                </a:ln>
                <a:solidFill>
                  <a:srgbClr val="333333"/>
                </a:solidFill>
                <a:effectLst/>
                <a:latin typeface="Arial" panose="020B0604020202020204" pitchFamily="34" charset="0"/>
                <a:ea typeface="Times New Roman" panose="02020603050405020304" pitchFamily="18" charset="0"/>
                <a:cs typeface="Arial" panose="020B0604020202020204" pitchFamily="34" charset="0"/>
              </a:rPr>
              <a:t>inetmgr</a:t>
            </a:r>
            <a:r>
              <a:rPr kumimoji="0" lang="es-ES" altLang="es-ES" sz="1400" b="0" i="0" u="none" strike="noStrike" cap="none" normalizeH="0" baseline="0" dirty="0">
                <a:ln>
                  <a:noFill/>
                </a:ln>
                <a:solidFill>
                  <a:srgbClr val="333333"/>
                </a:solidFill>
                <a:effectLst/>
                <a:latin typeface="Calibri" panose="020F0502020204030204" pitchFamily="34" charset="0"/>
                <a:ea typeface="Times New Roman" panose="02020603050405020304" pitchFamily="18" charset="0"/>
                <a:cs typeface="Arial" panose="020B0604020202020204" pitchFamily="34" charset="0"/>
              </a:rPr>
              <a:t> </a:t>
            </a:r>
            <a:r>
              <a:rPr kumimoji="0" lang="es-ES" altLang="es-ES" sz="1400" b="0" i="0" u="none" strike="noStrike" cap="none" normalizeH="0" baseline="0" dirty="0">
                <a:ln>
                  <a:noFill/>
                </a:ln>
                <a:solidFill>
                  <a:srgbClr val="333333"/>
                </a:solidFill>
                <a:effectLst/>
                <a:latin typeface="Arial" panose="020B0604020202020204" pitchFamily="34" charset="0"/>
                <a:ea typeface="Times New Roman" panose="02020603050405020304" pitchFamily="18" charset="0"/>
                <a:cs typeface="Arial" panose="020B0604020202020204" pitchFamily="34" charset="0"/>
              </a:rPr>
              <a:t>y presiona la tecla </a:t>
            </a:r>
            <a:r>
              <a:rPr kumimoji="0" lang="es-ES" altLang="es-ES" sz="1400" b="0" i="0" u="none" strike="noStrike" cap="none" normalizeH="0" baseline="0" dirty="0" err="1">
                <a:ln>
                  <a:noFill/>
                </a:ln>
                <a:solidFill>
                  <a:srgbClr val="333333"/>
                </a:solidFill>
                <a:effectLst/>
                <a:latin typeface="Arial" panose="020B0604020202020204" pitchFamily="34" charset="0"/>
                <a:ea typeface="Times New Roman" panose="02020603050405020304" pitchFamily="18" charset="0"/>
                <a:cs typeface="Arial" panose="020B0604020202020204" pitchFamily="34" charset="0"/>
              </a:rPr>
              <a:t>Enter</a:t>
            </a:r>
            <a:r>
              <a:rPr kumimoji="0" lang="es-ES" altLang="es-ES" sz="1400" b="0" i="0" u="none" strike="noStrike" cap="none" normalizeH="0" baseline="0" dirty="0">
                <a:ln>
                  <a:noFill/>
                </a:ln>
                <a:solidFill>
                  <a:srgbClr val="333333"/>
                </a:solidFill>
                <a:effectLst/>
                <a:latin typeface="Arial" panose="020B0604020202020204" pitchFamily="34" charset="0"/>
                <a:ea typeface="Times New Roman" panose="02020603050405020304" pitchFamily="18" charset="0"/>
                <a:cs typeface="Arial" panose="020B0604020202020204" pitchFamily="34" charset="0"/>
              </a:rPr>
              <a:t>.</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s-ES" altLang="es-ES" sz="1400" b="0" i="0" u="none" strike="noStrike" cap="none" normalizeH="0" baseline="0" dirty="0">
                <a:ln>
                  <a:noFill/>
                </a:ln>
                <a:solidFill>
                  <a:srgbClr val="333333"/>
                </a:solidFill>
                <a:effectLst/>
                <a:latin typeface="Arial" panose="020B0604020202020204" pitchFamily="34" charset="0"/>
                <a:ea typeface="Times New Roman" panose="02020603050405020304" pitchFamily="18" charset="0"/>
                <a:cs typeface="Arial" panose="020B0604020202020204" pitchFamily="34" charset="0"/>
              </a:rPr>
              <a:t>El panel de administración de IIS es similar a la siguiente imagen:</a:t>
            </a:r>
            <a:br>
              <a:rPr kumimoji="0" lang="es-ES" altLang="es-ES" sz="1400" b="0" i="0" u="none" strike="noStrike" cap="none" normalizeH="0" baseline="0" dirty="0">
                <a:ln>
                  <a:noFill/>
                </a:ln>
                <a:solidFill>
                  <a:srgbClr val="333333"/>
                </a:solidFill>
                <a:effectLst/>
                <a:latin typeface="Arial" panose="020B0604020202020204" pitchFamily="34" charset="0"/>
                <a:ea typeface="Times New Roman" panose="02020603050405020304" pitchFamily="18" charset="0"/>
                <a:cs typeface="Arial" panose="020B0604020202020204" pitchFamily="34" charset="0"/>
              </a:rPr>
            </a:br>
            <a:endParaRPr kumimoji="0" lang="es-ES" altLang="es-ES" sz="1800" b="0" i="0" u="none" strike="noStrike" cap="none" normalizeH="0" baseline="0" dirty="0">
              <a:ln>
                <a:noFill/>
              </a:ln>
              <a:solidFill>
                <a:schemeClr val="tx1"/>
              </a:solidFill>
              <a:effectLst/>
              <a:latin typeface="Arial" panose="020B0604020202020204" pitchFamily="34" charset="0"/>
            </a:endParaRPr>
          </a:p>
        </p:txBody>
      </p:sp>
      <p:pic>
        <p:nvPicPr>
          <p:cNvPr id="4097" name="Imagen 2" descr="Panel de administración del servidor Internet Information Services">
            <a:extLst>
              <a:ext uri="{FF2B5EF4-FFF2-40B4-BE49-F238E27FC236}">
                <a16:creationId xmlns:a16="http://schemas.microsoft.com/office/drawing/2014/main" id="{AC4C527E-99A0-458C-BDBD-CD05D0F88D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06312" y="3701146"/>
            <a:ext cx="4968443" cy="3128279"/>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3">
            <a:extLst>
              <a:ext uri="{FF2B5EF4-FFF2-40B4-BE49-F238E27FC236}">
                <a16:creationId xmlns:a16="http://schemas.microsoft.com/office/drawing/2014/main" id="{AD930179-0CC2-41B3-A8E2-9978AABD3308}"/>
              </a:ext>
            </a:extLst>
          </p:cNvPr>
          <p:cNvSpPr>
            <a:spLocks noChangeArrowheads="1"/>
          </p:cNvSpPr>
          <p:nvPr/>
        </p:nvSpPr>
        <p:spPr bwMode="auto">
          <a:xfrm>
            <a:off x="0" y="38576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s-ES" altLang="es-ES" sz="1400" b="0" i="0" u="none" strike="noStrike" cap="none" normalizeH="0" baseline="0">
                <a:ln>
                  <a:noFill/>
                </a:ln>
                <a:solidFill>
                  <a:srgbClr val="333333"/>
                </a:solidFill>
                <a:effectLst/>
                <a:latin typeface="Arial" panose="020B0604020202020204" pitchFamily="34" charset="0"/>
                <a:ea typeface="Times New Roman" panose="02020603050405020304" pitchFamily="18" charset="0"/>
                <a:cs typeface="Arial" panose="020B0604020202020204" pitchFamily="34" charset="0"/>
              </a:rPr>
            </a:br>
            <a:br>
              <a:rPr kumimoji="0" lang="es-ES" altLang="es-ES" sz="1400" b="0" i="0" u="none" strike="noStrike" cap="none" normalizeH="0" baseline="0">
                <a:ln>
                  <a:noFill/>
                </a:ln>
                <a:solidFill>
                  <a:srgbClr val="333333"/>
                </a:solidFill>
                <a:effectLst/>
                <a:latin typeface="Arial" panose="020B0604020202020204" pitchFamily="34" charset="0"/>
                <a:ea typeface="Times New Roman" panose="02020603050405020304" pitchFamily="18" charset="0"/>
                <a:cs typeface="Arial" panose="020B0604020202020204" pitchFamily="34" charset="0"/>
              </a:rPr>
            </a:br>
            <a:endParaRPr kumimoji="0" lang="es-ES" altLang="es-E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38541929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E0B7B318-6F46-4A74-B3F1-54333A3A54A0}"/>
              </a:ext>
            </a:extLst>
          </p:cNvPr>
          <p:cNvSpPr>
            <a:spLocks noChangeArrowheads="1"/>
          </p:cNvSpPr>
          <p:nvPr/>
        </p:nvSpPr>
        <p:spPr bwMode="auto">
          <a:xfrm>
            <a:off x="911441" y="738980"/>
            <a:ext cx="5184559" cy="2246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s-ES" sz="1900" b="0" i="0" u="none" strike="noStrike" cap="none" normalizeH="0" baseline="0" dirty="0">
                <a:ln>
                  <a:noFill/>
                </a:ln>
                <a:solidFill>
                  <a:srgbClr val="000000"/>
                </a:solidFill>
                <a:effectLst/>
                <a:latin typeface="Arial" panose="020B0604020202020204" pitchFamily="34" charset="0"/>
                <a:ea typeface="Times New Roman" panose="02020603050405020304" pitchFamily="18" charset="0"/>
                <a:cs typeface="Arial" panose="020B0604020202020204" pitchFamily="34" charset="0"/>
              </a:rPr>
              <a:t>C</a:t>
            </a:r>
            <a:r>
              <a:rPr kumimoji="0" lang="es-ES" altLang="es-ES" sz="1900" b="0" i="0" u="none" strike="noStrike" cap="none" normalizeH="0" baseline="0" dirty="0">
                <a:ln>
                  <a:noFill/>
                </a:ln>
                <a:solidFill>
                  <a:srgbClr val="000000"/>
                </a:solidFill>
                <a:effectLst/>
                <a:latin typeface="Calibri" panose="020F0502020204030204" pitchFamily="34" charset="0"/>
                <a:ea typeface="Times New Roman" panose="02020603050405020304" pitchFamily="18" charset="0"/>
                <a:cs typeface="Arial" panose="020B0604020202020204" pitchFamily="34" charset="0"/>
              </a:rPr>
              <a:t>ó</a:t>
            </a:r>
            <a:r>
              <a:rPr kumimoji="0" lang="es-ES" altLang="es-ES" sz="1900" b="0" i="0" u="none" strike="noStrike" cap="none" normalizeH="0" baseline="0" dirty="0">
                <a:ln>
                  <a:noFill/>
                </a:ln>
                <a:solidFill>
                  <a:srgbClr val="000000"/>
                </a:solidFill>
                <a:effectLst/>
                <a:latin typeface="Arial" panose="020B0604020202020204" pitchFamily="34" charset="0"/>
                <a:ea typeface="Times New Roman" panose="02020603050405020304" pitchFamily="18" charset="0"/>
                <a:cs typeface="Arial" panose="020B0604020202020204" pitchFamily="34" charset="0"/>
              </a:rPr>
              <a:t>mo acceder al servidor usando el navegador?</a:t>
            </a:r>
            <a:endParaRPr kumimoji="0" lang="es-ES" altLang="es-E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s-ES" altLang="es-ES" sz="1400" b="0" i="0" u="none" strike="noStrike" cap="none" normalizeH="0" baseline="0" dirty="0">
                <a:ln>
                  <a:noFill/>
                </a:ln>
                <a:solidFill>
                  <a:srgbClr val="333333"/>
                </a:solidFill>
                <a:effectLst/>
                <a:latin typeface="Arial" panose="020B0604020202020204" pitchFamily="34" charset="0"/>
                <a:ea typeface="Times New Roman" panose="02020603050405020304" pitchFamily="18" charset="0"/>
                <a:cs typeface="Arial" panose="020B0604020202020204" pitchFamily="34" charset="0"/>
              </a:rPr>
            </a:br>
            <a:r>
              <a:rPr kumimoji="0" lang="es-ES" altLang="es-ES" sz="1400" b="0" i="0" u="none" strike="noStrike" cap="none" normalizeH="0" baseline="0" dirty="0">
                <a:ln>
                  <a:noFill/>
                </a:ln>
                <a:solidFill>
                  <a:srgbClr val="333333"/>
                </a:solidFill>
                <a:effectLst/>
                <a:latin typeface="Arial" panose="020B0604020202020204" pitchFamily="34" charset="0"/>
                <a:ea typeface="Times New Roman" panose="02020603050405020304" pitchFamily="18" charset="0"/>
                <a:cs typeface="Arial" panose="020B0604020202020204" pitchFamily="34" charset="0"/>
              </a:rPr>
              <a:t>Despu</a:t>
            </a:r>
            <a:r>
              <a:rPr kumimoji="0" lang="es-ES" altLang="es-ES" sz="1400" b="0" i="0" u="none" strike="noStrike" cap="none" normalizeH="0" baseline="0" dirty="0">
                <a:ln>
                  <a:noFill/>
                </a:ln>
                <a:solidFill>
                  <a:srgbClr val="333333"/>
                </a:solidFill>
                <a:effectLst/>
                <a:latin typeface="Calibri" panose="020F0502020204030204" pitchFamily="34" charset="0"/>
                <a:ea typeface="Times New Roman" panose="02020603050405020304" pitchFamily="18" charset="0"/>
                <a:cs typeface="Arial" panose="020B0604020202020204" pitchFamily="34" charset="0"/>
              </a:rPr>
              <a:t>é</a:t>
            </a:r>
            <a:r>
              <a:rPr kumimoji="0" lang="es-ES" altLang="es-ES" sz="1400" b="0" i="0" u="none" strike="noStrike" cap="none" normalizeH="0" baseline="0" dirty="0">
                <a:ln>
                  <a:noFill/>
                </a:ln>
                <a:solidFill>
                  <a:srgbClr val="333333"/>
                </a:solidFill>
                <a:effectLst/>
                <a:latin typeface="Arial" panose="020B0604020202020204" pitchFamily="34" charset="0"/>
                <a:ea typeface="Times New Roman" panose="02020603050405020304" pitchFamily="18" charset="0"/>
                <a:cs typeface="Arial" panose="020B0604020202020204" pitchFamily="34" charset="0"/>
              </a:rPr>
              <a:t>s de instalar el servidor solo introducir en cualquier navegador web que uses la siguiente direcci</a:t>
            </a:r>
            <a:r>
              <a:rPr kumimoji="0" lang="es-ES" altLang="es-ES" sz="1400" b="0" i="0" u="none" strike="noStrike" cap="none" normalizeH="0" baseline="0" dirty="0">
                <a:ln>
                  <a:noFill/>
                </a:ln>
                <a:solidFill>
                  <a:srgbClr val="333333"/>
                </a:solidFill>
                <a:effectLst/>
                <a:latin typeface="Calibri" panose="020F0502020204030204" pitchFamily="34" charset="0"/>
                <a:ea typeface="Times New Roman" panose="02020603050405020304" pitchFamily="18" charset="0"/>
                <a:cs typeface="Arial" panose="020B0604020202020204" pitchFamily="34" charset="0"/>
              </a:rPr>
              <a:t>ó</a:t>
            </a:r>
            <a:r>
              <a:rPr kumimoji="0" lang="es-ES" altLang="es-ES" sz="1400" b="0" i="0" u="none" strike="noStrike" cap="none" normalizeH="0" baseline="0" dirty="0">
                <a:ln>
                  <a:noFill/>
                </a:ln>
                <a:solidFill>
                  <a:srgbClr val="333333"/>
                </a:solidFill>
                <a:effectLst/>
                <a:latin typeface="Arial" panose="020B0604020202020204" pitchFamily="34" charset="0"/>
                <a:ea typeface="Times New Roman" panose="02020603050405020304" pitchFamily="18" charset="0"/>
                <a:cs typeface="Arial" panose="020B0604020202020204" pitchFamily="34" charset="0"/>
              </a:rPr>
              <a:t>n:</a:t>
            </a:r>
            <a:r>
              <a:rPr kumimoji="0" lang="es-ES" altLang="es-ES" sz="1400" b="0" i="0" u="none" strike="noStrike" cap="none" normalizeH="0" baseline="0" dirty="0">
                <a:ln>
                  <a:noFill/>
                </a:ln>
                <a:solidFill>
                  <a:srgbClr val="333333"/>
                </a:solidFill>
                <a:effectLst/>
                <a:latin typeface="Calibri" panose="020F0502020204030204" pitchFamily="34" charset="0"/>
                <a:ea typeface="Times New Roman" panose="02020603050405020304" pitchFamily="18" charset="0"/>
                <a:cs typeface="Arial" panose="020B0604020202020204" pitchFamily="34" charset="0"/>
              </a:rPr>
              <a:t> </a:t>
            </a:r>
            <a:r>
              <a:rPr kumimoji="0" lang="es-ES" altLang="es-ES" sz="1400" b="1" i="0" u="none" strike="noStrike" cap="none" normalizeH="0" baseline="0" dirty="0">
                <a:ln>
                  <a:noFill/>
                </a:ln>
                <a:solidFill>
                  <a:srgbClr val="333333"/>
                </a:solidFill>
                <a:effectLst/>
                <a:latin typeface="Arial" panose="020B0604020202020204" pitchFamily="34" charset="0"/>
                <a:ea typeface="Times New Roman" panose="02020603050405020304" pitchFamily="18" charset="0"/>
                <a:cs typeface="Arial" panose="020B0604020202020204" pitchFamily="34" charset="0"/>
              </a:rPr>
              <a:t>localhost</a:t>
            </a:r>
            <a:br>
              <a:rPr kumimoji="0" lang="es-ES" altLang="es-ES" sz="1400" b="0" i="0" u="none" strike="noStrike" cap="none" normalizeH="0" baseline="0" dirty="0">
                <a:ln>
                  <a:noFill/>
                </a:ln>
                <a:solidFill>
                  <a:srgbClr val="333333"/>
                </a:solidFill>
                <a:effectLst/>
                <a:latin typeface="Arial" panose="020B0604020202020204" pitchFamily="34" charset="0"/>
                <a:ea typeface="Times New Roman" panose="02020603050405020304" pitchFamily="18" charset="0"/>
                <a:cs typeface="Arial" panose="020B0604020202020204" pitchFamily="34" charset="0"/>
              </a:rPr>
            </a:br>
            <a:r>
              <a:rPr kumimoji="0" lang="es-ES" altLang="es-ES" sz="1400" b="0" i="0" u="none" strike="noStrike" cap="none" normalizeH="0" baseline="0" dirty="0">
                <a:ln>
                  <a:noFill/>
                </a:ln>
                <a:solidFill>
                  <a:srgbClr val="333333"/>
                </a:solidFill>
                <a:effectLst/>
                <a:latin typeface="Arial" panose="020B0604020202020204" pitchFamily="34" charset="0"/>
                <a:ea typeface="Times New Roman" panose="02020603050405020304" pitchFamily="18" charset="0"/>
                <a:cs typeface="Arial" panose="020B0604020202020204" pitchFamily="34" charset="0"/>
              </a:rPr>
              <a:t>Tambi</a:t>
            </a:r>
            <a:r>
              <a:rPr kumimoji="0" lang="es-ES" altLang="es-ES" sz="1400" b="0" i="0" u="none" strike="noStrike" cap="none" normalizeH="0" baseline="0" dirty="0">
                <a:ln>
                  <a:noFill/>
                </a:ln>
                <a:solidFill>
                  <a:srgbClr val="333333"/>
                </a:solidFill>
                <a:effectLst/>
                <a:latin typeface="Calibri" panose="020F0502020204030204" pitchFamily="34" charset="0"/>
                <a:ea typeface="Times New Roman" panose="02020603050405020304" pitchFamily="18" charset="0"/>
                <a:cs typeface="Arial" panose="020B0604020202020204" pitchFamily="34" charset="0"/>
              </a:rPr>
              <a:t>é</a:t>
            </a:r>
            <a:r>
              <a:rPr kumimoji="0" lang="es-ES" altLang="es-ES" sz="1400" b="0" i="0" u="none" strike="noStrike" cap="none" normalizeH="0" baseline="0" dirty="0">
                <a:ln>
                  <a:noFill/>
                </a:ln>
                <a:solidFill>
                  <a:srgbClr val="333333"/>
                </a:solidFill>
                <a:effectLst/>
                <a:latin typeface="Arial" panose="020B0604020202020204" pitchFamily="34" charset="0"/>
                <a:ea typeface="Times New Roman" panose="02020603050405020304" pitchFamily="18" charset="0"/>
                <a:cs typeface="Arial" panose="020B0604020202020204" pitchFamily="34" charset="0"/>
              </a:rPr>
              <a:t>n puedes usar:</a:t>
            </a:r>
            <a:r>
              <a:rPr kumimoji="0" lang="es-ES" altLang="es-ES" sz="1400" b="0" i="0" u="none" strike="noStrike" cap="none" normalizeH="0" baseline="0" dirty="0">
                <a:ln>
                  <a:noFill/>
                </a:ln>
                <a:solidFill>
                  <a:srgbClr val="333333"/>
                </a:solidFill>
                <a:effectLst/>
                <a:latin typeface="Calibri" panose="020F0502020204030204" pitchFamily="34" charset="0"/>
                <a:ea typeface="Times New Roman" panose="02020603050405020304" pitchFamily="18" charset="0"/>
                <a:cs typeface="Arial" panose="020B0604020202020204" pitchFamily="34" charset="0"/>
              </a:rPr>
              <a:t> </a:t>
            </a:r>
            <a:r>
              <a:rPr kumimoji="0" lang="es-ES" altLang="es-ES" sz="1400" b="1" i="0" u="none" strike="noStrike" cap="none" normalizeH="0" baseline="0" dirty="0">
                <a:ln>
                  <a:noFill/>
                </a:ln>
                <a:solidFill>
                  <a:srgbClr val="333333"/>
                </a:solidFill>
                <a:effectLst/>
                <a:latin typeface="Arial" panose="020B0604020202020204" pitchFamily="34" charset="0"/>
                <a:ea typeface="Times New Roman" panose="02020603050405020304" pitchFamily="18" charset="0"/>
                <a:cs typeface="Arial" panose="020B0604020202020204" pitchFamily="34" charset="0"/>
              </a:rPr>
              <a:t>127.0.0.1</a:t>
            </a:r>
            <a:r>
              <a:rPr kumimoji="0" lang="es-ES" altLang="es-ES" sz="1400" b="0" i="0" u="none" strike="noStrike" cap="none" normalizeH="0" baseline="0" dirty="0">
                <a:ln>
                  <a:noFill/>
                </a:ln>
                <a:solidFill>
                  <a:srgbClr val="333333"/>
                </a:solidFill>
                <a:effectLst/>
                <a:latin typeface="Arial" panose="020B0604020202020204" pitchFamily="34" charset="0"/>
                <a:ea typeface="Times New Roman" panose="02020603050405020304" pitchFamily="18" charset="0"/>
                <a:cs typeface="Arial" panose="020B0604020202020204" pitchFamily="34" charset="0"/>
              </a:rPr>
              <a:t>, es la direcci</a:t>
            </a:r>
            <a:r>
              <a:rPr kumimoji="0" lang="es-ES" altLang="es-ES" sz="1400" b="0" i="0" u="none" strike="noStrike" cap="none" normalizeH="0" baseline="0" dirty="0">
                <a:ln>
                  <a:noFill/>
                </a:ln>
                <a:solidFill>
                  <a:srgbClr val="333333"/>
                </a:solidFill>
                <a:effectLst/>
                <a:latin typeface="Calibri" panose="020F0502020204030204" pitchFamily="34" charset="0"/>
                <a:ea typeface="Times New Roman" panose="02020603050405020304" pitchFamily="18" charset="0"/>
                <a:cs typeface="Arial" panose="020B0604020202020204" pitchFamily="34" charset="0"/>
              </a:rPr>
              <a:t>ó</a:t>
            </a:r>
            <a:r>
              <a:rPr kumimoji="0" lang="es-ES" altLang="es-ES" sz="1400" b="0" i="0" u="none" strike="noStrike" cap="none" normalizeH="0" baseline="0" dirty="0">
                <a:ln>
                  <a:noFill/>
                </a:ln>
                <a:solidFill>
                  <a:srgbClr val="333333"/>
                </a:solidFill>
                <a:effectLst/>
                <a:latin typeface="Arial" panose="020B0604020202020204" pitchFamily="34" charset="0"/>
                <a:ea typeface="Times New Roman" panose="02020603050405020304" pitchFamily="18" charset="0"/>
                <a:cs typeface="Arial" panose="020B0604020202020204" pitchFamily="34" charset="0"/>
              </a:rPr>
              <a:t>n IP local del equipo.</a:t>
            </a:r>
            <a:br>
              <a:rPr kumimoji="0" lang="es-ES" altLang="es-ES" sz="1400" b="0" i="0" u="none" strike="noStrike" cap="none" normalizeH="0" baseline="0" dirty="0">
                <a:ln>
                  <a:noFill/>
                </a:ln>
                <a:solidFill>
                  <a:srgbClr val="333333"/>
                </a:solidFill>
                <a:effectLst/>
                <a:latin typeface="Arial" panose="020B0604020202020204" pitchFamily="34" charset="0"/>
                <a:ea typeface="Times New Roman" panose="02020603050405020304" pitchFamily="18" charset="0"/>
                <a:cs typeface="Arial" panose="020B0604020202020204" pitchFamily="34" charset="0"/>
              </a:rPr>
            </a:br>
            <a:r>
              <a:rPr lang="es-ES" altLang="es-ES" sz="1400" dirty="0">
                <a:solidFill>
                  <a:srgbClr val="333333"/>
                </a:solidFill>
                <a:latin typeface="Arial" panose="020B0604020202020204" pitchFamily="34" charset="0"/>
                <a:ea typeface="Times New Roman" panose="02020603050405020304" pitchFamily="18" charset="0"/>
                <a:cs typeface="Arial" panose="020B0604020202020204" pitchFamily="34" charset="0"/>
              </a:rPr>
              <a:t>Aparecerá</a:t>
            </a:r>
            <a:r>
              <a:rPr kumimoji="0" lang="es-ES" altLang="es-ES" sz="1400" b="0" i="0" u="none" strike="noStrike" cap="none" normalizeH="0" baseline="0" dirty="0">
                <a:ln>
                  <a:noFill/>
                </a:ln>
                <a:solidFill>
                  <a:srgbClr val="333333"/>
                </a:solidFill>
                <a:effectLst/>
                <a:latin typeface="Arial" panose="020B0604020202020204" pitchFamily="34" charset="0"/>
                <a:ea typeface="Times New Roman" panose="02020603050405020304" pitchFamily="18" charset="0"/>
                <a:cs typeface="Arial" panose="020B0604020202020204" pitchFamily="34" charset="0"/>
              </a:rPr>
              <a:t> la p</a:t>
            </a:r>
            <a:r>
              <a:rPr kumimoji="0" lang="es-ES" altLang="es-ES" sz="1400" b="0" i="0" u="none" strike="noStrike" cap="none" normalizeH="0" baseline="0" dirty="0">
                <a:ln>
                  <a:noFill/>
                </a:ln>
                <a:solidFill>
                  <a:srgbClr val="333333"/>
                </a:solidFill>
                <a:effectLst/>
                <a:latin typeface="Calibri" panose="020F0502020204030204" pitchFamily="34" charset="0"/>
                <a:ea typeface="Times New Roman" panose="02020603050405020304" pitchFamily="18" charset="0"/>
                <a:cs typeface="Arial" panose="020B0604020202020204" pitchFamily="34" charset="0"/>
              </a:rPr>
              <a:t>á</a:t>
            </a:r>
            <a:r>
              <a:rPr kumimoji="0" lang="es-ES" altLang="es-ES" sz="1400" b="0" i="0" u="none" strike="noStrike" cap="none" normalizeH="0" baseline="0" dirty="0">
                <a:ln>
                  <a:noFill/>
                </a:ln>
                <a:solidFill>
                  <a:srgbClr val="333333"/>
                </a:solidFill>
                <a:effectLst/>
                <a:latin typeface="Arial" panose="020B0604020202020204" pitchFamily="34" charset="0"/>
                <a:ea typeface="Times New Roman" panose="02020603050405020304" pitchFamily="18" charset="0"/>
                <a:cs typeface="Arial" panose="020B0604020202020204" pitchFamily="34" charset="0"/>
              </a:rPr>
              <a:t>gina predeterminada.</a:t>
            </a:r>
            <a:br>
              <a:rPr kumimoji="0" lang="es-ES" altLang="es-ES" sz="1400" b="0" i="0" u="none" strike="noStrike" cap="none" normalizeH="0" baseline="0" dirty="0">
                <a:ln>
                  <a:noFill/>
                </a:ln>
                <a:solidFill>
                  <a:srgbClr val="333333"/>
                </a:solidFill>
                <a:effectLst/>
                <a:latin typeface="Arial" panose="020B0604020202020204" pitchFamily="34" charset="0"/>
                <a:ea typeface="Times New Roman" panose="02020603050405020304" pitchFamily="18" charset="0"/>
                <a:cs typeface="Arial" panose="020B0604020202020204" pitchFamily="34" charset="0"/>
              </a:rPr>
            </a:br>
            <a:endParaRPr kumimoji="0" lang="es-ES" altLang="es-ES" sz="1800" b="0" i="0" u="none" strike="noStrike" cap="none" normalizeH="0" baseline="0" dirty="0">
              <a:ln>
                <a:noFill/>
              </a:ln>
              <a:solidFill>
                <a:schemeClr val="tx1"/>
              </a:solidFill>
              <a:effectLst/>
              <a:latin typeface="Arial" panose="020B0604020202020204" pitchFamily="34" charset="0"/>
            </a:endParaRPr>
          </a:p>
        </p:txBody>
      </p:sp>
      <p:pic>
        <p:nvPicPr>
          <p:cNvPr id="6145" name="Imagen 1" descr="Página predeterminada del servidor Internet Information Services en Windows 8">
            <a:extLst>
              <a:ext uri="{FF2B5EF4-FFF2-40B4-BE49-F238E27FC236}">
                <a16:creationId xmlns:a16="http://schemas.microsoft.com/office/drawing/2014/main" id="{0F240A45-5CCE-4D15-AC6D-55EE2F4667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06644" y="3276846"/>
            <a:ext cx="4969816" cy="2919767"/>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851278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FE89DC2D-1EAB-48D9-B0C3-AAC1FA9991A6}"/>
              </a:ext>
            </a:extLst>
          </p:cNvPr>
          <p:cNvSpPr>
            <a:spLocks noChangeArrowheads="1"/>
          </p:cNvSpPr>
          <p:nvPr/>
        </p:nvSpPr>
        <p:spPr bwMode="auto">
          <a:xfrm>
            <a:off x="828582" y="666706"/>
            <a:ext cx="8377562" cy="55245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s-ES" sz="1900" b="0" i="0" u="none" strike="noStrike" cap="none" normalizeH="0" baseline="0" dirty="0">
                <a:ln>
                  <a:noFill/>
                </a:ln>
                <a:solidFill>
                  <a:srgbClr val="000000"/>
                </a:solidFill>
                <a:effectLst/>
                <a:latin typeface="Arial" panose="020B0604020202020204" pitchFamily="34" charset="0"/>
                <a:ea typeface="Times New Roman" panose="02020603050405020304" pitchFamily="18" charset="0"/>
                <a:cs typeface="Arial" panose="020B0604020202020204" pitchFamily="34" charset="0"/>
              </a:rPr>
              <a:t>C</a:t>
            </a:r>
            <a:r>
              <a:rPr kumimoji="0" lang="es-ES" altLang="es-ES" sz="1900" b="0" i="0" u="none" strike="noStrike" cap="none" normalizeH="0" baseline="0" dirty="0">
                <a:ln>
                  <a:noFill/>
                </a:ln>
                <a:solidFill>
                  <a:srgbClr val="000000"/>
                </a:solidFill>
                <a:effectLst/>
                <a:latin typeface="Calibri" panose="020F0502020204030204" pitchFamily="34" charset="0"/>
                <a:ea typeface="Times New Roman" panose="02020603050405020304" pitchFamily="18" charset="0"/>
                <a:cs typeface="Arial" panose="020B0604020202020204" pitchFamily="34" charset="0"/>
              </a:rPr>
              <a:t>ó</a:t>
            </a:r>
            <a:r>
              <a:rPr kumimoji="0" lang="es-ES" altLang="es-ES" sz="1900" b="0" i="0" u="none" strike="noStrike" cap="none" normalizeH="0" baseline="0" dirty="0">
                <a:ln>
                  <a:noFill/>
                </a:ln>
                <a:solidFill>
                  <a:srgbClr val="000000"/>
                </a:solidFill>
                <a:effectLst/>
                <a:latin typeface="Arial" panose="020B0604020202020204" pitchFamily="34" charset="0"/>
                <a:ea typeface="Times New Roman" panose="02020603050405020304" pitchFamily="18" charset="0"/>
                <a:cs typeface="Arial" panose="020B0604020202020204" pitchFamily="34" charset="0"/>
              </a:rPr>
              <a:t>mo agregar las p</a:t>
            </a:r>
            <a:r>
              <a:rPr kumimoji="0" lang="es-ES" altLang="es-ES" sz="1900" b="0" i="0" u="none" strike="noStrike" cap="none" normalizeH="0" baseline="0" dirty="0">
                <a:ln>
                  <a:noFill/>
                </a:ln>
                <a:solidFill>
                  <a:srgbClr val="000000"/>
                </a:solidFill>
                <a:effectLst/>
                <a:latin typeface="Calibri" panose="020F0502020204030204" pitchFamily="34" charset="0"/>
                <a:ea typeface="Times New Roman" panose="02020603050405020304" pitchFamily="18" charset="0"/>
                <a:cs typeface="Arial" panose="020B0604020202020204" pitchFamily="34" charset="0"/>
              </a:rPr>
              <a:t>á</a:t>
            </a:r>
            <a:r>
              <a:rPr kumimoji="0" lang="es-ES" altLang="es-ES" sz="1900" b="0" i="0" u="none" strike="noStrike" cap="none" normalizeH="0" baseline="0" dirty="0">
                <a:ln>
                  <a:noFill/>
                </a:ln>
                <a:solidFill>
                  <a:srgbClr val="000000"/>
                </a:solidFill>
                <a:effectLst/>
                <a:latin typeface="Arial" panose="020B0604020202020204" pitchFamily="34" charset="0"/>
                <a:ea typeface="Times New Roman" panose="02020603050405020304" pitchFamily="18" charset="0"/>
                <a:cs typeface="Arial" panose="020B0604020202020204" pitchFamily="34" charset="0"/>
              </a:rPr>
              <a:t>ginas y sitios web al servidor IIS?</a:t>
            </a:r>
          </a:p>
          <a:p>
            <a:pPr marL="0" marR="0" lvl="0" indent="0" algn="l" defTabSz="914400" rtl="0" eaLnBrk="0" fontAlgn="base" latinLnBrk="0" hangingPunct="0">
              <a:lnSpc>
                <a:spcPct val="100000"/>
              </a:lnSpc>
              <a:spcBef>
                <a:spcPct val="0"/>
              </a:spcBef>
              <a:spcAft>
                <a:spcPct val="0"/>
              </a:spcAft>
              <a:buClrTx/>
              <a:buSzTx/>
              <a:buFontTx/>
              <a:buNone/>
              <a:tabLst/>
            </a:pPr>
            <a:endParaRPr lang="es-ES" altLang="es-ES" sz="1900" dirty="0">
              <a:solidFill>
                <a:srgbClr val="000000"/>
              </a:solidFill>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s-ES" altLang="es-ES" sz="19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s-ES" altLang="es-E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s-ES" altLang="es-ES" sz="1400" b="0" i="0" u="none" strike="noStrike" cap="none" normalizeH="0" baseline="0" dirty="0">
                <a:ln>
                  <a:noFill/>
                </a:ln>
                <a:solidFill>
                  <a:srgbClr val="333333"/>
                </a:solidFill>
                <a:effectLst/>
                <a:latin typeface="Arial" panose="020B0604020202020204" pitchFamily="34" charset="0"/>
                <a:ea typeface="Times New Roman" panose="02020603050405020304" pitchFamily="18" charset="0"/>
                <a:cs typeface="Arial" panose="020B0604020202020204" pitchFamily="34" charset="0"/>
              </a:rPr>
            </a:br>
            <a:r>
              <a:rPr kumimoji="0" lang="es-ES" altLang="es-ES" sz="1400" b="0" i="0" u="none" strike="noStrike" cap="none" normalizeH="0" baseline="0" dirty="0">
                <a:ln>
                  <a:noFill/>
                </a:ln>
                <a:solidFill>
                  <a:srgbClr val="333333"/>
                </a:solidFill>
                <a:effectLst/>
                <a:latin typeface="Arial" panose="020B0604020202020204" pitchFamily="34" charset="0"/>
                <a:ea typeface="Times New Roman" panose="02020603050405020304" pitchFamily="18" charset="0"/>
                <a:cs typeface="Arial" panose="020B0604020202020204" pitchFamily="34" charset="0"/>
              </a:rPr>
              <a:t>Existen dos formas para cargar las p</a:t>
            </a:r>
            <a:r>
              <a:rPr kumimoji="0" lang="es-ES" altLang="es-ES" sz="1400" b="0" i="0" u="none" strike="noStrike" cap="none" normalizeH="0" baseline="0" dirty="0">
                <a:ln>
                  <a:noFill/>
                </a:ln>
                <a:solidFill>
                  <a:srgbClr val="333333"/>
                </a:solidFill>
                <a:effectLst/>
                <a:latin typeface="Calibri" panose="020F0502020204030204" pitchFamily="34" charset="0"/>
                <a:ea typeface="Times New Roman" panose="02020603050405020304" pitchFamily="18" charset="0"/>
                <a:cs typeface="Arial" panose="020B0604020202020204" pitchFamily="34" charset="0"/>
              </a:rPr>
              <a:t>á</a:t>
            </a:r>
            <a:r>
              <a:rPr kumimoji="0" lang="es-ES" altLang="es-ES" sz="1400" b="0" i="0" u="none" strike="noStrike" cap="none" normalizeH="0" baseline="0" dirty="0">
                <a:ln>
                  <a:noFill/>
                </a:ln>
                <a:solidFill>
                  <a:srgbClr val="333333"/>
                </a:solidFill>
                <a:effectLst/>
                <a:latin typeface="Arial" panose="020B0604020202020204" pitchFamily="34" charset="0"/>
                <a:ea typeface="Times New Roman" panose="02020603050405020304" pitchFamily="18" charset="0"/>
                <a:cs typeface="Arial" panose="020B0604020202020204" pitchFamily="34" charset="0"/>
              </a:rPr>
              <a:t>ginas y los archivos web que tengamos en el equipo al servidor.</a:t>
            </a:r>
          </a:p>
          <a:p>
            <a:pPr marL="0" marR="0" lvl="0" indent="0" algn="l" defTabSz="914400" rtl="0" eaLnBrk="0" fontAlgn="base" latinLnBrk="0" hangingPunct="0">
              <a:lnSpc>
                <a:spcPct val="100000"/>
              </a:lnSpc>
              <a:spcBef>
                <a:spcPct val="0"/>
              </a:spcBef>
              <a:spcAft>
                <a:spcPct val="0"/>
              </a:spcAft>
              <a:buClrTx/>
              <a:buSzTx/>
              <a:buFontTx/>
              <a:buNone/>
              <a:tabLst/>
            </a:pPr>
            <a:endParaRPr lang="es-ES" altLang="es-ES" sz="1400" dirty="0">
              <a:solidFill>
                <a:srgbClr val="333333"/>
              </a:solidFill>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s-ES" altLang="es-ES" sz="800" b="0" i="0" u="none" strike="noStrike" cap="none" normalizeH="0" baseline="0" dirty="0">
              <a:ln>
                <a:noFill/>
              </a:ln>
              <a:solidFill>
                <a:schemeClr val="tx1"/>
              </a:solidFill>
              <a:effectLst/>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s-ES" altLang="es-ES" sz="1400" b="0" i="0" u="none" strike="noStrike" cap="none" normalizeH="0" baseline="0" dirty="0">
                <a:ln>
                  <a:noFill/>
                </a:ln>
                <a:solidFill>
                  <a:srgbClr val="333333"/>
                </a:solidFill>
                <a:effectLst/>
                <a:latin typeface="Arial" panose="020B0604020202020204" pitchFamily="34" charset="0"/>
                <a:ea typeface="Times New Roman" panose="02020603050405020304" pitchFamily="18" charset="0"/>
                <a:cs typeface="Arial" panose="020B0604020202020204" pitchFamily="34" charset="0"/>
              </a:rPr>
              <a:t>1- Despu</a:t>
            </a:r>
            <a:r>
              <a:rPr kumimoji="0" lang="es-ES" altLang="es-ES" sz="1400" b="0" i="0" u="none" strike="noStrike" cap="none" normalizeH="0" baseline="0" dirty="0">
                <a:ln>
                  <a:noFill/>
                </a:ln>
                <a:solidFill>
                  <a:srgbClr val="333333"/>
                </a:solidFill>
                <a:effectLst/>
                <a:latin typeface="Calibri" panose="020F0502020204030204" pitchFamily="34" charset="0"/>
                <a:ea typeface="Times New Roman" panose="02020603050405020304" pitchFamily="18" charset="0"/>
                <a:cs typeface="Arial" panose="020B0604020202020204" pitchFamily="34" charset="0"/>
              </a:rPr>
              <a:t>é</a:t>
            </a:r>
            <a:r>
              <a:rPr kumimoji="0" lang="es-ES" altLang="es-ES" sz="1400" b="0" i="0" u="none" strike="noStrike" cap="none" normalizeH="0" baseline="0" dirty="0">
                <a:ln>
                  <a:noFill/>
                </a:ln>
                <a:solidFill>
                  <a:srgbClr val="333333"/>
                </a:solidFill>
                <a:effectLst/>
                <a:latin typeface="Arial" panose="020B0604020202020204" pitchFamily="34" charset="0"/>
                <a:ea typeface="Times New Roman" panose="02020603050405020304" pitchFamily="18" charset="0"/>
                <a:cs typeface="Arial" panose="020B0604020202020204" pitchFamily="34" charset="0"/>
              </a:rPr>
              <a:t>s de su instalaci</a:t>
            </a:r>
            <a:r>
              <a:rPr kumimoji="0" lang="es-ES" altLang="es-ES" sz="1400" b="0" i="0" u="none" strike="noStrike" cap="none" normalizeH="0" baseline="0" dirty="0">
                <a:ln>
                  <a:noFill/>
                </a:ln>
                <a:solidFill>
                  <a:srgbClr val="333333"/>
                </a:solidFill>
                <a:effectLst/>
                <a:latin typeface="Calibri" panose="020F0502020204030204" pitchFamily="34" charset="0"/>
                <a:ea typeface="Times New Roman" panose="02020603050405020304" pitchFamily="18" charset="0"/>
                <a:cs typeface="Arial" panose="020B0604020202020204" pitchFamily="34" charset="0"/>
              </a:rPr>
              <a:t>ó</a:t>
            </a:r>
            <a:r>
              <a:rPr kumimoji="0" lang="es-ES" altLang="es-ES" sz="1400" b="0" i="0" u="none" strike="noStrike" cap="none" normalizeH="0" baseline="0" dirty="0">
                <a:ln>
                  <a:noFill/>
                </a:ln>
                <a:solidFill>
                  <a:srgbClr val="333333"/>
                </a:solidFill>
                <a:effectLst/>
                <a:latin typeface="Arial" panose="020B0604020202020204" pitchFamily="34" charset="0"/>
                <a:ea typeface="Times New Roman" panose="02020603050405020304" pitchFamily="18" charset="0"/>
                <a:cs typeface="Arial" panose="020B0604020202020204" pitchFamily="34" charset="0"/>
              </a:rPr>
              <a:t>n, IIS crear</a:t>
            </a:r>
            <a:r>
              <a:rPr kumimoji="0" lang="es-ES" altLang="es-ES" sz="1400" b="0" i="0" u="none" strike="noStrike" cap="none" normalizeH="0" baseline="0" dirty="0">
                <a:ln>
                  <a:noFill/>
                </a:ln>
                <a:solidFill>
                  <a:srgbClr val="333333"/>
                </a:solidFill>
                <a:effectLst/>
                <a:latin typeface="Calibri" panose="020F0502020204030204" pitchFamily="34" charset="0"/>
                <a:ea typeface="Times New Roman" panose="02020603050405020304" pitchFamily="18" charset="0"/>
                <a:cs typeface="Arial" panose="020B0604020202020204" pitchFamily="34" charset="0"/>
              </a:rPr>
              <a:t>á</a:t>
            </a:r>
            <a:r>
              <a:rPr kumimoji="0" lang="es-ES" altLang="es-ES" sz="1400" b="0" i="0" u="none" strike="noStrike" cap="none" normalizeH="0" baseline="0" dirty="0">
                <a:ln>
                  <a:noFill/>
                </a:ln>
                <a:solidFill>
                  <a:srgbClr val="333333"/>
                </a:solidFill>
                <a:effectLst/>
                <a:latin typeface="Arial" panose="020B0604020202020204" pitchFamily="34" charset="0"/>
                <a:ea typeface="Times New Roman" panose="02020603050405020304" pitchFamily="18" charset="0"/>
                <a:cs typeface="Arial" panose="020B0604020202020204" pitchFamily="34" charset="0"/>
              </a:rPr>
              <a:t> una carpeta nombrada: "</a:t>
            </a:r>
            <a:r>
              <a:rPr kumimoji="0" lang="es-ES" altLang="es-ES" sz="1400" b="1" i="0" u="sng" strike="noStrike" cap="none" normalizeH="0" baseline="0" dirty="0" err="1">
                <a:ln>
                  <a:noFill/>
                </a:ln>
                <a:solidFill>
                  <a:srgbClr val="333333"/>
                </a:solidFill>
                <a:effectLst/>
                <a:latin typeface="Arial" panose="020B0604020202020204" pitchFamily="34" charset="0"/>
                <a:ea typeface="Times New Roman" panose="02020603050405020304" pitchFamily="18" charset="0"/>
                <a:cs typeface="Arial" panose="020B0604020202020204" pitchFamily="34" charset="0"/>
              </a:rPr>
              <a:t>wwwroot</a:t>
            </a:r>
            <a:r>
              <a:rPr kumimoji="0" lang="es-ES" altLang="es-ES" sz="1400" b="0" i="0" u="none" strike="noStrike" cap="none" normalizeH="0" baseline="0" dirty="0">
                <a:ln>
                  <a:noFill/>
                </a:ln>
                <a:solidFill>
                  <a:srgbClr val="333333"/>
                </a:solidFill>
                <a:effectLst/>
                <a:latin typeface="Arial" panose="020B0604020202020204" pitchFamily="34" charset="0"/>
                <a:ea typeface="Times New Roman" panose="02020603050405020304" pitchFamily="18" charset="0"/>
                <a:cs typeface="Arial" panose="020B0604020202020204" pitchFamily="34" charset="0"/>
              </a:rPr>
              <a:t>", que es el directorio ra</a:t>
            </a:r>
            <a:r>
              <a:rPr kumimoji="0" lang="es-ES" altLang="es-ES" sz="1400" b="0" i="0" u="none" strike="noStrike" cap="none" normalizeH="0" baseline="0" dirty="0">
                <a:ln>
                  <a:noFill/>
                </a:ln>
                <a:solidFill>
                  <a:srgbClr val="333333"/>
                </a:solidFill>
                <a:effectLst/>
                <a:latin typeface="Calibri" panose="020F0502020204030204" pitchFamily="34" charset="0"/>
                <a:ea typeface="Times New Roman" panose="02020603050405020304" pitchFamily="18" charset="0"/>
                <a:cs typeface="Arial" panose="020B0604020202020204" pitchFamily="34" charset="0"/>
              </a:rPr>
              <a:t>í</a:t>
            </a:r>
            <a:r>
              <a:rPr kumimoji="0" lang="es-ES" altLang="es-ES" sz="1400" b="0" i="0" u="none" strike="noStrike" cap="none" normalizeH="0" baseline="0" dirty="0">
                <a:ln>
                  <a:noFill/>
                </a:ln>
                <a:solidFill>
                  <a:srgbClr val="333333"/>
                </a:solidFill>
                <a:effectLst/>
                <a:latin typeface="Arial" panose="020B0604020202020204" pitchFamily="34" charset="0"/>
                <a:ea typeface="Times New Roman" panose="02020603050405020304" pitchFamily="18" charset="0"/>
                <a:cs typeface="Arial" panose="020B0604020202020204" pitchFamily="34" charset="0"/>
              </a:rPr>
              <a:t>z del servidor, se encuentra en la siguiente ruta: "</a:t>
            </a:r>
            <a:r>
              <a:rPr kumimoji="0" lang="es-ES" altLang="es-ES" sz="1400" b="1" i="0" u="sng" strike="noStrike" cap="none" normalizeH="0" baseline="0" dirty="0">
                <a:ln>
                  <a:noFill/>
                </a:ln>
                <a:solidFill>
                  <a:srgbClr val="333333"/>
                </a:solidFill>
                <a:effectLst/>
                <a:latin typeface="Arial" panose="020B0604020202020204" pitchFamily="34" charset="0"/>
                <a:ea typeface="Times New Roman" panose="02020603050405020304" pitchFamily="18" charset="0"/>
                <a:cs typeface="Arial" panose="020B0604020202020204" pitchFamily="34" charset="0"/>
              </a:rPr>
              <a:t>C:\inetpub\wwwroot</a:t>
            </a:r>
            <a:r>
              <a:rPr kumimoji="0" lang="es-ES" altLang="es-ES" sz="1400" b="0" i="0" u="none" strike="noStrike" cap="none" normalizeH="0" baseline="0" dirty="0">
                <a:ln>
                  <a:noFill/>
                </a:ln>
                <a:solidFill>
                  <a:srgbClr val="333333"/>
                </a:solidFill>
                <a:effectLst/>
                <a:latin typeface="Arial" panose="020B0604020202020204" pitchFamily="34" charset="0"/>
                <a:ea typeface="Times New Roman" panose="02020603050405020304" pitchFamily="18" charset="0"/>
                <a:cs typeface="Arial" panose="020B0604020202020204" pitchFamily="34" charset="0"/>
              </a:rPr>
              <a:t>".</a:t>
            </a:r>
            <a:br>
              <a:rPr kumimoji="0" lang="es-ES" altLang="es-ES" sz="1400" b="0" i="0" u="none" strike="noStrike" cap="none" normalizeH="0" baseline="0" dirty="0">
                <a:ln>
                  <a:noFill/>
                </a:ln>
                <a:solidFill>
                  <a:srgbClr val="333333"/>
                </a:solidFill>
                <a:effectLst/>
                <a:latin typeface="Arial" panose="020B0604020202020204" pitchFamily="34" charset="0"/>
                <a:ea typeface="Times New Roman" panose="02020603050405020304" pitchFamily="18" charset="0"/>
                <a:cs typeface="Arial" panose="020B0604020202020204" pitchFamily="34" charset="0"/>
              </a:rPr>
            </a:br>
            <a:r>
              <a:rPr kumimoji="0" lang="es-ES" altLang="es-ES" sz="1400" b="0" i="0" u="none" strike="noStrike" cap="none" normalizeH="0" baseline="0" dirty="0">
                <a:ln>
                  <a:noFill/>
                </a:ln>
                <a:solidFill>
                  <a:srgbClr val="333333"/>
                </a:solidFill>
                <a:effectLst/>
                <a:latin typeface="Arial" panose="020B0604020202020204" pitchFamily="34" charset="0"/>
                <a:ea typeface="Times New Roman" panose="02020603050405020304" pitchFamily="18" charset="0"/>
                <a:cs typeface="Arial" panose="020B0604020202020204" pitchFamily="34" charset="0"/>
              </a:rPr>
              <a:t>Puedes copiar o mover a dicho directorio cualquier p</a:t>
            </a:r>
            <a:r>
              <a:rPr kumimoji="0" lang="es-ES" altLang="es-ES" sz="1400" b="0" i="0" u="none" strike="noStrike" cap="none" normalizeH="0" baseline="0" dirty="0">
                <a:ln>
                  <a:noFill/>
                </a:ln>
                <a:solidFill>
                  <a:srgbClr val="333333"/>
                </a:solidFill>
                <a:effectLst/>
                <a:latin typeface="Calibri" panose="020F0502020204030204" pitchFamily="34" charset="0"/>
                <a:ea typeface="Times New Roman" panose="02020603050405020304" pitchFamily="18" charset="0"/>
                <a:cs typeface="Arial" panose="020B0604020202020204" pitchFamily="34" charset="0"/>
              </a:rPr>
              <a:t>á</a:t>
            </a:r>
            <a:r>
              <a:rPr kumimoji="0" lang="es-ES" altLang="es-ES" sz="1400" b="0" i="0" u="none" strike="noStrike" cap="none" normalizeH="0" baseline="0" dirty="0">
                <a:ln>
                  <a:noFill/>
                </a:ln>
                <a:solidFill>
                  <a:srgbClr val="333333"/>
                </a:solidFill>
                <a:effectLst/>
                <a:latin typeface="Arial" panose="020B0604020202020204" pitchFamily="34" charset="0"/>
                <a:ea typeface="Times New Roman" panose="02020603050405020304" pitchFamily="18" charset="0"/>
                <a:cs typeface="Arial" panose="020B0604020202020204" pitchFamily="34" charset="0"/>
              </a:rPr>
              <a:t>gina o carpeta que contenga todos los archivos de un sitio.</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endParaRPr lang="es-ES" altLang="es-ES" sz="1400" dirty="0">
              <a:solidFill>
                <a:srgbClr val="333333"/>
              </a:solidFill>
              <a:latin typeface="Arial" panose="020B0604020202020204" pitchFamily="34" charset="0"/>
              <a:ea typeface="Times New Roman" panose="02020603050405020304" pitchFamily="18" charset="0"/>
              <a:cs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br>
              <a:rPr kumimoji="0" lang="es-ES" altLang="es-ES" sz="1400" b="0" i="0" u="none" strike="noStrike" cap="none" normalizeH="0" baseline="0" dirty="0">
                <a:ln>
                  <a:noFill/>
                </a:ln>
                <a:solidFill>
                  <a:srgbClr val="333333"/>
                </a:solidFill>
                <a:effectLst/>
                <a:latin typeface="Arial" panose="020B0604020202020204" pitchFamily="34" charset="0"/>
                <a:ea typeface="Times New Roman" panose="02020603050405020304" pitchFamily="18" charset="0"/>
                <a:cs typeface="Arial" panose="020B0604020202020204" pitchFamily="34" charset="0"/>
              </a:rPr>
            </a:br>
            <a:r>
              <a:rPr kumimoji="0" lang="es-ES" altLang="es-ES" sz="1400" b="0" i="0" u="none" strike="noStrike" cap="none" normalizeH="0" baseline="0" dirty="0">
                <a:ln>
                  <a:noFill/>
                </a:ln>
                <a:solidFill>
                  <a:srgbClr val="333333"/>
                </a:solidFill>
                <a:effectLst/>
                <a:latin typeface="Arial" panose="020B0604020202020204" pitchFamily="34" charset="0"/>
                <a:ea typeface="Times New Roman" panose="02020603050405020304" pitchFamily="18" charset="0"/>
                <a:cs typeface="Arial" panose="020B0604020202020204" pitchFamily="34" charset="0"/>
              </a:rPr>
              <a:t>2. Mediante el Administrador de ISS es posible y es m</a:t>
            </a:r>
            <a:r>
              <a:rPr kumimoji="0" lang="es-ES" altLang="es-ES" sz="1400" b="0" i="0" u="none" strike="noStrike" cap="none" normalizeH="0" baseline="0" dirty="0">
                <a:ln>
                  <a:noFill/>
                </a:ln>
                <a:solidFill>
                  <a:srgbClr val="333333"/>
                </a:solidFill>
                <a:effectLst/>
                <a:latin typeface="Calibri" panose="020F0502020204030204" pitchFamily="34" charset="0"/>
                <a:ea typeface="Times New Roman" panose="02020603050405020304" pitchFamily="18" charset="0"/>
                <a:cs typeface="Arial" panose="020B0604020202020204" pitchFamily="34" charset="0"/>
              </a:rPr>
              <a:t>á</a:t>
            </a:r>
            <a:r>
              <a:rPr kumimoji="0" lang="es-ES" altLang="es-ES" sz="1400" b="0" i="0" u="none" strike="noStrike" cap="none" normalizeH="0" baseline="0" dirty="0">
                <a:ln>
                  <a:noFill/>
                </a:ln>
                <a:solidFill>
                  <a:srgbClr val="333333"/>
                </a:solidFill>
                <a:effectLst/>
                <a:latin typeface="Arial" panose="020B0604020202020204" pitchFamily="34" charset="0"/>
                <a:ea typeface="Times New Roman" panose="02020603050405020304" pitchFamily="18" charset="0"/>
                <a:cs typeface="Arial" panose="020B0604020202020204" pitchFamily="34" charset="0"/>
              </a:rPr>
              <a:t>s pr</a:t>
            </a:r>
            <a:r>
              <a:rPr kumimoji="0" lang="es-ES" altLang="es-ES" sz="1400" b="0" i="0" u="none" strike="noStrike" cap="none" normalizeH="0" baseline="0" dirty="0">
                <a:ln>
                  <a:noFill/>
                </a:ln>
                <a:solidFill>
                  <a:srgbClr val="333333"/>
                </a:solidFill>
                <a:effectLst/>
                <a:latin typeface="Calibri" panose="020F0502020204030204" pitchFamily="34" charset="0"/>
                <a:ea typeface="Times New Roman" panose="02020603050405020304" pitchFamily="18" charset="0"/>
                <a:cs typeface="Arial" panose="020B0604020202020204" pitchFamily="34" charset="0"/>
              </a:rPr>
              <a:t>á</a:t>
            </a:r>
            <a:r>
              <a:rPr kumimoji="0" lang="es-ES" altLang="es-ES" sz="1400" b="0" i="0" u="none" strike="noStrike" cap="none" normalizeH="0" baseline="0" dirty="0">
                <a:ln>
                  <a:noFill/>
                </a:ln>
                <a:solidFill>
                  <a:srgbClr val="333333"/>
                </a:solidFill>
                <a:effectLst/>
                <a:latin typeface="Arial" panose="020B0604020202020204" pitchFamily="34" charset="0"/>
                <a:ea typeface="Times New Roman" panose="02020603050405020304" pitchFamily="18" charset="0"/>
                <a:cs typeface="Arial" panose="020B0604020202020204" pitchFamily="34" charset="0"/>
              </a:rPr>
              <a:t>ctico agregarle sitios al servidor.</a:t>
            </a:r>
            <a:br>
              <a:rPr kumimoji="0" lang="es-ES" altLang="es-ES" sz="1400" b="0" i="0" u="none" strike="noStrike" cap="none" normalizeH="0" baseline="0" dirty="0">
                <a:ln>
                  <a:noFill/>
                </a:ln>
                <a:solidFill>
                  <a:srgbClr val="333333"/>
                </a:solidFill>
                <a:effectLst/>
                <a:latin typeface="Arial" panose="020B0604020202020204" pitchFamily="34" charset="0"/>
                <a:ea typeface="Times New Roman" panose="02020603050405020304" pitchFamily="18" charset="0"/>
                <a:cs typeface="Arial" panose="020B0604020202020204" pitchFamily="34" charset="0"/>
              </a:rPr>
            </a:br>
            <a:r>
              <a:rPr kumimoji="0" lang="es-ES" altLang="es-ES" sz="1400" b="0" i="0" u="none" strike="noStrike" cap="none" normalizeH="0" baseline="0" dirty="0">
                <a:ln>
                  <a:noFill/>
                </a:ln>
                <a:solidFill>
                  <a:srgbClr val="333333"/>
                </a:solidFill>
                <a:effectLst/>
                <a:latin typeface="Arial" panose="020B0604020202020204" pitchFamily="34" charset="0"/>
                <a:ea typeface="Times New Roman" panose="02020603050405020304" pitchFamily="18" charset="0"/>
                <a:cs typeface="Arial" panose="020B0604020202020204" pitchFamily="34" charset="0"/>
              </a:rPr>
              <a:t>Para eso especifica la ubicaci</a:t>
            </a:r>
            <a:r>
              <a:rPr kumimoji="0" lang="es-ES" altLang="es-ES" sz="1400" b="0" i="0" u="none" strike="noStrike" cap="none" normalizeH="0" baseline="0" dirty="0">
                <a:ln>
                  <a:noFill/>
                </a:ln>
                <a:solidFill>
                  <a:srgbClr val="333333"/>
                </a:solidFill>
                <a:effectLst/>
                <a:latin typeface="Calibri" panose="020F0502020204030204" pitchFamily="34" charset="0"/>
                <a:ea typeface="Times New Roman" panose="02020603050405020304" pitchFamily="18" charset="0"/>
                <a:cs typeface="Arial" panose="020B0604020202020204" pitchFamily="34" charset="0"/>
              </a:rPr>
              <a:t>ó</a:t>
            </a:r>
            <a:r>
              <a:rPr kumimoji="0" lang="es-ES" altLang="es-ES" sz="1400" b="0" i="0" u="none" strike="noStrike" cap="none" normalizeH="0" baseline="0" dirty="0">
                <a:ln>
                  <a:noFill/>
                </a:ln>
                <a:solidFill>
                  <a:srgbClr val="333333"/>
                </a:solidFill>
                <a:effectLst/>
                <a:latin typeface="Arial" panose="020B0604020202020204" pitchFamily="34" charset="0"/>
                <a:ea typeface="Times New Roman" panose="02020603050405020304" pitchFamily="18" charset="0"/>
                <a:cs typeface="Arial" panose="020B0604020202020204" pitchFamily="34" charset="0"/>
              </a:rPr>
              <a:t>n de las carpetas en el equipo que contienen los archivos, o sea que no es necesarios copiarlos a la carpeta </a:t>
            </a:r>
            <a:r>
              <a:rPr kumimoji="0" lang="es-ES" altLang="es-ES" sz="1400" b="1" i="0" u="sng" strike="noStrike" cap="none" normalizeH="0" baseline="0" dirty="0" err="1">
                <a:ln>
                  <a:noFill/>
                </a:ln>
                <a:solidFill>
                  <a:srgbClr val="333333"/>
                </a:solidFill>
                <a:effectLst/>
                <a:latin typeface="Arial" panose="020B0604020202020204" pitchFamily="34" charset="0"/>
                <a:ea typeface="Times New Roman" panose="02020603050405020304" pitchFamily="18" charset="0"/>
                <a:cs typeface="Arial" panose="020B0604020202020204" pitchFamily="34" charset="0"/>
              </a:rPr>
              <a:t>wwwroot</a:t>
            </a:r>
            <a:r>
              <a:rPr kumimoji="0" lang="es-ES" altLang="es-ES" sz="1400" b="0" i="0" u="none" strike="noStrike" cap="none" normalizeH="0" baseline="0" dirty="0">
                <a:ln>
                  <a:noFill/>
                </a:ln>
                <a:solidFill>
                  <a:srgbClr val="333333"/>
                </a:solidFill>
                <a:effectLst/>
                <a:latin typeface="Arial" panose="020B0604020202020204" pitchFamily="34" charset="0"/>
                <a:ea typeface="Times New Roman" panose="02020603050405020304" pitchFamily="18" charset="0"/>
                <a:cs typeface="Arial" panose="020B0604020202020204" pitchFamily="34" charset="0"/>
              </a:rPr>
              <a:t>.</a:t>
            </a:r>
          </a:p>
          <a:p>
            <a:pPr marR="0" lvl="0" algn="l" defTabSz="914400" rtl="0" eaLnBrk="0" fontAlgn="base" latinLnBrk="0" hangingPunct="0">
              <a:lnSpc>
                <a:spcPct val="100000"/>
              </a:lnSpc>
              <a:spcBef>
                <a:spcPct val="0"/>
              </a:spcBef>
              <a:spcAft>
                <a:spcPct val="0"/>
              </a:spcAft>
              <a:buClrTx/>
              <a:buSzTx/>
              <a:tabLst/>
            </a:pPr>
            <a:br>
              <a:rPr kumimoji="0" lang="es-ES" altLang="es-ES" sz="1400" b="0" i="0" u="none" strike="noStrike" cap="none" normalizeH="0" baseline="0" dirty="0">
                <a:ln>
                  <a:noFill/>
                </a:ln>
                <a:solidFill>
                  <a:srgbClr val="333333"/>
                </a:solidFill>
                <a:effectLst/>
                <a:latin typeface="Arial" panose="020B0604020202020204" pitchFamily="34" charset="0"/>
                <a:ea typeface="Times New Roman" panose="02020603050405020304" pitchFamily="18" charset="0"/>
                <a:cs typeface="Arial" panose="020B0604020202020204" pitchFamily="34" charset="0"/>
              </a:rPr>
            </a:br>
            <a:r>
              <a:rPr kumimoji="0" lang="es-ES" altLang="es-ES" sz="1400" b="0" i="0" u="none" strike="noStrike" cap="none" normalizeH="0" baseline="0" dirty="0">
                <a:ln>
                  <a:noFill/>
                </a:ln>
                <a:solidFill>
                  <a:srgbClr val="333333"/>
                </a:solidFill>
                <a:effectLst/>
                <a:latin typeface="Arial" panose="020B0604020202020204" pitchFamily="34" charset="0"/>
                <a:ea typeface="Times New Roman" panose="02020603050405020304" pitchFamily="18" charset="0"/>
                <a:cs typeface="Arial" panose="020B0604020202020204" pitchFamily="34" charset="0"/>
              </a:rPr>
              <a:t>	Para eso abre el Administrador de ISS, selecciona la carpeta "Sitios" y en el Panel 	"Acciones" de la derecha, escoge "Agregar sitio web".</a:t>
            </a:r>
            <a:br>
              <a:rPr kumimoji="0" lang="es-ES" altLang="es-ES" sz="1400" b="0" i="0" u="none" strike="noStrike" cap="none" normalizeH="0" baseline="0" dirty="0">
                <a:ln>
                  <a:noFill/>
                </a:ln>
                <a:solidFill>
                  <a:srgbClr val="333333"/>
                </a:solidFill>
                <a:effectLst/>
                <a:latin typeface="Arial" panose="020B0604020202020204" pitchFamily="34" charset="0"/>
                <a:ea typeface="Times New Roman" panose="02020603050405020304" pitchFamily="18" charset="0"/>
                <a:cs typeface="Arial" panose="020B0604020202020204" pitchFamily="34" charset="0"/>
              </a:rPr>
            </a:br>
            <a:r>
              <a:rPr kumimoji="0" lang="es-ES" altLang="es-ES" sz="1400" b="0" i="0" u="none" strike="noStrike" cap="none" normalizeH="0" baseline="0" dirty="0">
                <a:ln>
                  <a:noFill/>
                </a:ln>
                <a:solidFill>
                  <a:srgbClr val="333333"/>
                </a:solidFill>
                <a:effectLst/>
                <a:latin typeface="Arial" panose="020B0604020202020204" pitchFamily="34" charset="0"/>
                <a:ea typeface="Times New Roman" panose="02020603050405020304" pitchFamily="18" charset="0"/>
                <a:cs typeface="Arial" panose="020B0604020202020204" pitchFamily="34" charset="0"/>
              </a:rPr>
              <a:t>	En la ventana que se abre especifica el nombre de dominio del sitio, es decir la direcci</a:t>
            </a:r>
            <a:r>
              <a:rPr kumimoji="0" lang="es-ES" altLang="es-ES" sz="1400" b="0" i="0" u="none" strike="noStrike" cap="none" normalizeH="0" baseline="0" dirty="0">
                <a:ln>
                  <a:noFill/>
                </a:ln>
                <a:solidFill>
                  <a:srgbClr val="333333"/>
                </a:solidFill>
                <a:effectLst/>
                <a:latin typeface="Calibri" panose="020F0502020204030204" pitchFamily="34" charset="0"/>
                <a:ea typeface="Times New Roman" panose="02020603050405020304" pitchFamily="18" charset="0"/>
                <a:cs typeface="Arial" panose="020B0604020202020204" pitchFamily="34" charset="0"/>
              </a:rPr>
              <a:t>ó</a:t>
            </a:r>
            <a:r>
              <a:rPr kumimoji="0" lang="es-ES" altLang="es-ES" sz="1400" b="0" i="0" u="none" strike="noStrike" cap="none" normalizeH="0" baseline="0" dirty="0">
                <a:ln>
                  <a:noFill/>
                </a:ln>
                <a:solidFill>
                  <a:srgbClr val="333333"/>
                </a:solidFill>
                <a:effectLst/>
                <a:latin typeface="Arial" panose="020B0604020202020204" pitchFamily="34" charset="0"/>
                <a:ea typeface="Times New Roman" panose="02020603050405020304" pitchFamily="18" charset="0"/>
                <a:cs typeface="Arial" panose="020B0604020202020204" pitchFamily="34" charset="0"/>
              </a:rPr>
              <a:t>n 	URL sin el protocolo, por ejemplo:</a:t>
            </a:r>
          </a:p>
          <a:p>
            <a:pPr marL="0" marR="0" lvl="0" indent="0" algn="l" defTabSz="914400" rtl="0" eaLnBrk="0" fontAlgn="base" latinLnBrk="0" hangingPunct="0">
              <a:lnSpc>
                <a:spcPct val="100000"/>
              </a:lnSpc>
              <a:spcBef>
                <a:spcPct val="0"/>
              </a:spcBef>
              <a:spcAft>
                <a:spcPct val="0"/>
              </a:spcAft>
              <a:buClrTx/>
              <a:buSzTx/>
              <a:buFontTx/>
              <a:buNone/>
              <a:tabLst/>
            </a:pPr>
            <a:br>
              <a:rPr kumimoji="0" lang="es-ES" altLang="es-ES" sz="1400" b="0" i="0" u="none" strike="noStrike" cap="none" normalizeH="0" baseline="0" dirty="0">
                <a:ln>
                  <a:noFill/>
                </a:ln>
                <a:solidFill>
                  <a:srgbClr val="333333"/>
                </a:solidFill>
                <a:effectLst/>
                <a:latin typeface="Arial" panose="020B0604020202020204" pitchFamily="34" charset="0"/>
                <a:ea typeface="Times New Roman" panose="02020603050405020304" pitchFamily="18" charset="0"/>
                <a:cs typeface="Arial" panose="020B0604020202020204" pitchFamily="34" charset="0"/>
              </a:rPr>
            </a:br>
            <a:r>
              <a:rPr kumimoji="0" lang="es-ES" altLang="es-ES" sz="1400" b="0" i="0" u="none" strike="noStrike" cap="none" normalizeH="0" baseline="0" dirty="0">
                <a:ln>
                  <a:noFill/>
                </a:ln>
                <a:solidFill>
                  <a:srgbClr val="333333"/>
                </a:solidFill>
                <a:effectLst/>
                <a:latin typeface="Arial" panose="020B0604020202020204" pitchFamily="34" charset="0"/>
                <a:ea typeface="Times New Roman" panose="02020603050405020304" pitchFamily="18" charset="0"/>
                <a:cs typeface="Arial" panose="020B0604020202020204" pitchFamily="34" charset="0"/>
              </a:rPr>
              <a:t>		El nombre de dominio de: http://norfipc.com es: "norfipc.com"</a:t>
            </a:r>
            <a:br>
              <a:rPr kumimoji="0" lang="es-ES" altLang="es-ES" sz="1400" b="0" i="0" u="none" strike="noStrike" cap="none" normalizeH="0" baseline="0" dirty="0">
                <a:ln>
                  <a:noFill/>
                </a:ln>
                <a:solidFill>
                  <a:srgbClr val="333333"/>
                </a:solidFill>
                <a:effectLst/>
                <a:latin typeface="Arial" panose="020B0604020202020204" pitchFamily="34" charset="0"/>
                <a:ea typeface="Times New Roman" panose="02020603050405020304" pitchFamily="18" charset="0"/>
                <a:cs typeface="Arial" panose="020B0604020202020204" pitchFamily="34" charset="0"/>
              </a:rPr>
            </a:br>
            <a:r>
              <a:rPr kumimoji="0" lang="es-ES" altLang="es-ES" sz="1400" b="0" i="0" u="none" strike="noStrike" cap="none" normalizeH="0" baseline="0" dirty="0">
                <a:ln>
                  <a:noFill/>
                </a:ln>
                <a:solidFill>
                  <a:srgbClr val="333333"/>
                </a:solidFill>
                <a:effectLst/>
                <a:latin typeface="Arial" panose="020B0604020202020204" pitchFamily="34" charset="0"/>
                <a:ea typeface="Times New Roman" panose="02020603050405020304" pitchFamily="18" charset="0"/>
                <a:cs typeface="Arial" panose="020B0604020202020204" pitchFamily="34" charset="0"/>
              </a:rPr>
              <a:t>		El nombre de dominio de: htpps://sitio.net/carpeta/local.html es: "sitio.net"</a:t>
            </a:r>
            <a:endParaRPr kumimoji="0" lang="es-ES" altLang="es-ES" sz="1800" b="0" i="0" u="none" strike="noStrike" cap="none" normalizeH="0" baseline="0" dirty="0">
              <a:ln>
                <a:noFill/>
              </a:ln>
              <a:solidFill>
                <a:schemeClr val="tx1"/>
              </a:solidFill>
              <a:effectLst/>
              <a:latin typeface="Arial" panose="020B0604020202020204" pitchFamily="34" charset="0"/>
            </a:endParaRPr>
          </a:p>
        </p:txBody>
      </p:sp>
      <p:pic>
        <p:nvPicPr>
          <p:cNvPr id="7170" name="Picture 2" descr="Qué es, para qué Sirve y Cuántas Versiones de Windows Server Existen? |  Mira Cómo Se Hace">
            <a:extLst>
              <a:ext uri="{FF2B5EF4-FFF2-40B4-BE49-F238E27FC236}">
                <a16:creationId xmlns:a16="http://schemas.microsoft.com/office/drawing/2014/main" id="{1BD6CE3B-B3CC-48B8-9686-0F1DEEEB65C1}"/>
              </a:ext>
            </a:extLst>
          </p:cNvPr>
          <p:cNvPicPr>
            <a:picLocks noChangeAspect="1" noChangeArrowheads="1"/>
          </p:cNvPicPr>
          <p:nvPr/>
        </p:nvPicPr>
        <p:blipFill>
          <a:blip r:embed="rId2">
            <a:alphaModFix amt="20000"/>
            <a:extLst>
              <a:ext uri="{28A0092B-C50C-407E-A947-70E740481C1C}">
                <a14:useLocalDpi xmlns:a14="http://schemas.microsoft.com/office/drawing/2010/main" val="0"/>
              </a:ext>
            </a:extLst>
          </a:blip>
          <a:srcRect/>
          <a:stretch>
            <a:fillRect/>
          </a:stretch>
        </p:blipFill>
        <p:spPr bwMode="auto">
          <a:xfrm>
            <a:off x="130628" y="168337"/>
            <a:ext cx="11965577" cy="66299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920122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8203" name="Group 70">
            <a:extLst>
              <a:ext uri="{FF2B5EF4-FFF2-40B4-BE49-F238E27FC236}">
                <a16:creationId xmlns:a16="http://schemas.microsoft.com/office/drawing/2014/main" id="{C763C125-9E6D-4CA4-BB57-7FEA3C7124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72" name="Oval 71">
              <a:extLst>
                <a:ext uri="{FF2B5EF4-FFF2-40B4-BE49-F238E27FC236}">
                  <a16:creationId xmlns:a16="http://schemas.microsoft.com/office/drawing/2014/main" id="{62E904DE-BB7C-47E1-A470-BC2DC80E07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73" name="Oval 72">
              <a:extLst>
                <a:ext uri="{FF2B5EF4-FFF2-40B4-BE49-F238E27FC236}">
                  <a16:creationId xmlns:a16="http://schemas.microsoft.com/office/drawing/2014/main" id="{6E1E2AAA-7F24-4745-A8F0-8D166A1F69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sp>
      </p:grpSp>
      <p:pic>
        <p:nvPicPr>
          <p:cNvPr id="8194" name="Picture 2" descr="Windows Insider">
            <a:extLst>
              <a:ext uri="{FF2B5EF4-FFF2-40B4-BE49-F238E27FC236}">
                <a16:creationId xmlns:a16="http://schemas.microsoft.com/office/drawing/2014/main" id="{6C42DB79-8EA9-49A0-B6EF-DD2CF06DD69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6499" r="9785"/>
          <a:stretch/>
        </p:blipFill>
        <p:spPr bwMode="auto">
          <a:xfrm>
            <a:off x="1" y="10"/>
            <a:ext cx="6066502" cy="6857989"/>
          </a:xfrm>
          <a:prstGeom prst="rect">
            <a:avLst/>
          </a:prstGeom>
          <a:noFill/>
          <a:extLst>
            <a:ext uri="{909E8E84-426E-40DD-AFC4-6F175D3DCCD1}">
              <a14:hiddenFill xmlns:a14="http://schemas.microsoft.com/office/drawing/2010/main">
                <a:solidFill>
                  <a:srgbClr val="FFFFFF"/>
                </a:solidFill>
              </a14:hiddenFill>
            </a:ext>
          </a:extLst>
        </p:spPr>
      </p:pic>
      <p:sp>
        <p:nvSpPr>
          <p:cNvPr id="75" name="Rectangle 74">
            <a:extLst>
              <a:ext uri="{FF2B5EF4-FFF2-40B4-BE49-F238E27FC236}">
                <a16:creationId xmlns:a16="http://schemas.microsoft.com/office/drawing/2014/main" id="{F701E16E-5C8B-4AD6-A431-CFCCEA373F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66502" y="0"/>
            <a:ext cx="6125497" cy="6857999"/>
          </a:xfrm>
          <a:prstGeom prst="rect">
            <a:avLst/>
          </a:prstGeom>
          <a:blipFill dpi="0" rotWithShape="1">
            <a:blip r:embed="rId5">
              <a:alphaModFix amt="60000"/>
              <a:lum bright="70000" contrast="-70000"/>
              <a:extLs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uadroTexto 2">
            <a:extLst>
              <a:ext uri="{FF2B5EF4-FFF2-40B4-BE49-F238E27FC236}">
                <a16:creationId xmlns:a16="http://schemas.microsoft.com/office/drawing/2014/main" id="{B587753D-9E17-4E51-AC72-E2A6353D5A77}"/>
              </a:ext>
            </a:extLst>
          </p:cNvPr>
          <p:cNvSpPr txBox="1"/>
          <p:nvPr/>
        </p:nvSpPr>
        <p:spPr>
          <a:xfrm>
            <a:off x="6400799" y="2121408"/>
            <a:ext cx="5299585" cy="4050792"/>
          </a:xfrm>
          <a:prstGeom prst="rect">
            <a:avLst/>
          </a:prstGeom>
        </p:spPr>
        <p:txBody>
          <a:bodyPr vert="horz" lIns="91440" tIns="45720" rIns="91440" bIns="45720" rtlCol="0">
            <a:normAutofit/>
          </a:bodyPr>
          <a:lstStyle/>
          <a:p>
            <a:pPr indent="-182880" defTabSz="914400">
              <a:lnSpc>
                <a:spcPct val="90000"/>
              </a:lnSpc>
              <a:spcAft>
                <a:spcPts val="800"/>
              </a:spcAft>
              <a:buClr>
                <a:schemeClr val="accent2"/>
              </a:buClr>
              <a:buSzPct val="85000"/>
              <a:buFont typeface="Wingdings" pitchFamily="2" charset="2"/>
              <a:buChar char="§"/>
            </a:pPr>
            <a:r>
              <a:rPr lang="en-US">
                <a:effectLst/>
              </a:rPr>
              <a:t>Comenzar a utilizar el servidor IIS</a:t>
            </a:r>
          </a:p>
          <a:p>
            <a:pPr indent="-182880" defTabSz="914400">
              <a:lnSpc>
                <a:spcPct val="90000"/>
              </a:lnSpc>
              <a:spcAft>
                <a:spcPts val="1450"/>
              </a:spcAft>
              <a:buClr>
                <a:schemeClr val="accent2"/>
              </a:buClr>
              <a:buSzPct val="85000"/>
              <a:buFont typeface="Wingdings" pitchFamily="2" charset="2"/>
              <a:buChar char="§"/>
            </a:pPr>
            <a:br>
              <a:rPr lang="en-US">
                <a:effectLst/>
              </a:rPr>
            </a:br>
            <a:r>
              <a:rPr lang="en-US">
                <a:effectLst/>
              </a:rPr>
              <a:t>Ya está listo el servidor para comenzar a utilizarlo, pero la primera decepción será que al escribir en el navegador el nombre de un sitio web agregado no se cargará, esto ocurre ya que Windows tratará de acceder al sitio en internet, no en el servidor web local.</a:t>
            </a:r>
          </a:p>
          <a:p>
            <a:pPr indent="-182880" defTabSz="914400">
              <a:lnSpc>
                <a:spcPct val="90000"/>
              </a:lnSpc>
              <a:spcAft>
                <a:spcPts val="1450"/>
              </a:spcAft>
              <a:buClr>
                <a:schemeClr val="accent2"/>
              </a:buClr>
              <a:buSzPct val="85000"/>
              <a:buFont typeface="Wingdings" pitchFamily="2" charset="2"/>
              <a:buChar char="§"/>
            </a:pPr>
            <a:br>
              <a:rPr lang="en-US">
                <a:effectLst/>
              </a:rPr>
            </a:br>
            <a:r>
              <a:rPr lang="en-US">
                <a:effectLst/>
              </a:rPr>
              <a:t>Es necesario configurar el archivo hosts para que este redireccione el navegador web al servidor local.</a:t>
            </a:r>
          </a:p>
          <a:p>
            <a:pPr indent="-182880" defTabSz="914400">
              <a:lnSpc>
                <a:spcPct val="90000"/>
              </a:lnSpc>
              <a:spcAft>
                <a:spcPts val="1450"/>
              </a:spcAft>
              <a:buClr>
                <a:schemeClr val="accent2"/>
              </a:buClr>
              <a:buSzPct val="85000"/>
              <a:buFont typeface="Wingdings" pitchFamily="2" charset="2"/>
              <a:buChar char="§"/>
            </a:pPr>
            <a:r>
              <a:rPr lang="en-US">
                <a:effectLst/>
              </a:rPr>
              <a:t>A continuación se muestra y explica la solución a este problema.</a:t>
            </a:r>
          </a:p>
        </p:txBody>
      </p:sp>
      <p:grpSp>
        <p:nvGrpSpPr>
          <p:cNvPr id="77" name="Group 76">
            <a:extLst>
              <a:ext uri="{FF2B5EF4-FFF2-40B4-BE49-F238E27FC236}">
                <a16:creationId xmlns:a16="http://schemas.microsoft.com/office/drawing/2014/main" id="{762BB214-7D96-4929-9919-F629AD8AAA0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78" name="Oval 77">
              <a:extLst>
                <a:ext uri="{FF2B5EF4-FFF2-40B4-BE49-F238E27FC236}">
                  <a16:creationId xmlns:a16="http://schemas.microsoft.com/office/drawing/2014/main" id="{685CD760-BC0D-4662-BC76-F3F722D076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2">
                <a:duotone>
                  <a:schemeClr val="accent2">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79" name="Oval 78">
              <a:extLst>
                <a:ext uri="{FF2B5EF4-FFF2-40B4-BE49-F238E27FC236}">
                  <a16:creationId xmlns:a16="http://schemas.microsoft.com/office/drawing/2014/main" id="{955ACAAE-0428-4CDE-B6E8-C50865B298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Tree>
    <p:extLst>
      <p:ext uri="{BB962C8B-B14F-4D97-AF65-F5344CB8AC3E}">
        <p14:creationId xmlns:p14="http://schemas.microsoft.com/office/powerpoint/2010/main" val="170395338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220" name="Group 70">
            <a:extLst>
              <a:ext uri="{FF2B5EF4-FFF2-40B4-BE49-F238E27FC236}">
                <a16:creationId xmlns:a16="http://schemas.microsoft.com/office/drawing/2014/main" id="{C763C125-9E6D-4CA4-BB57-7FEA3C7124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72" name="Oval 71">
              <a:extLst>
                <a:ext uri="{FF2B5EF4-FFF2-40B4-BE49-F238E27FC236}">
                  <a16:creationId xmlns:a16="http://schemas.microsoft.com/office/drawing/2014/main" id="{62E904DE-BB7C-47E1-A470-BC2DC80E07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73" name="Oval 72">
              <a:extLst>
                <a:ext uri="{FF2B5EF4-FFF2-40B4-BE49-F238E27FC236}">
                  <a16:creationId xmlns:a16="http://schemas.microsoft.com/office/drawing/2014/main" id="{6E1E2AAA-7F24-4745-A8F0-8D166A1F69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sp>
      </p:grpSp>
      <p:pic>
        <p:nvPicPr>
          <p:cNvPr id="9218" name="Picture 2" descr="Microsoft está sumergiendo sus servidores para enfriarlos">
            <a:extLst>
              <a:ext uri="{FF2B5EF4-FFF2-40B4-BE49-F238E27FC236}">
                <a16:creationId xmlns:a16="http://schemas.microsoft.com/office/drawing/2014/main" id="{37326A74-5DFD-41F8-9F3C-6AA4A3BACE4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6789" r="35098"/>
          <a:stretch/>
        </p:blipFill>
        <p:spPr bwMode="auto">
          <a:xfrm>
            <a:off x="3344" y="10"/>
            <a:ext cx="4646726" cy="685799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75" name="Rectangle 74">
            <a:extLst>
              <a:ext uri="{FF2B5EF4-FFF2-40B4-BE49-F238E27FC236}">
                <a16:creationId xmlns:a16="http://schemas.microsoft.com/office/drawing/2014/main" id="{14BC3F7A-23AC-47BD-9139-D0ED188CE7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1672" y="0"/>
            <a:ext cx="7540328" cy="6857999"/>
          </a:xfrm>
          <a:prstGeom prst="rect">
            <a:avLst/>
          </a:prstGeom>
          <a:blipFill dpi="0" rotWithShape="1">
            <a:blip r:embed="rId5">
              <a:alphaModFix amt="60000"/>
              <a:lum bright="70000" contrast="-70000"/>
              <a:extLst>
                <a:ext uri="{BEBA8EAE-BF5A-486C-A8C5-ECC9F3942E4B}">
                  <a14:imgProps xmlns:a14="http://schemas.microsoft.com/office/drawing/2010/main">
                    <a14:imgLayer r:embed="rId6">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uadroTexto 2">
            <a:extLst>
              <a:ext uri="{FF2B5EF4-FFF2-40B4-BE49-F238E27FC236}">
                <a16:creationId xmlns:a16="http://schemas.microsoft.com/office/drawing/2014/main" id="{5DE7C7B0-16BA-4E2B-9537-29D5DF117A15}"/>
              </a:ext>
            </a:extLst>
          </p:cNvPr>
          <p:cNvSpPr txBox="1"/>
          <p:nvPr/>
        </p:nvSpPr>
        <p:spPr>
          <a:xfrm>
            <a:off x="5056698" y="359283"/>
            <a:ext cx="6730276" cy="4050792"/>
          </a:xfrm>
          <a:prstGeom prst="rect">
            <a:avLst/>
          </a:prstGeom>
        </p:spPr>
        <p:txBody>
          <a:bodyPr vert="horz" lIns="91440" tIns="45720" rIns="91440" bIns="45720" rtlCol="0">
            <a:noAutofit/>
          </a:bodyPr>
          <a:lstStyle/>
          <a:p>
            <a:pPr indent="-182880" defTabSz="914400">
              <a:lnSpc>
                <a:spcPct val="90000"/>
              </a:lnSpc>
              <a:spcAft>
                <a:spcPts val="800"/>
              </a:spcAft>
              <a:buClr>
                <a:schemeClr val="accent2"/>
              </a:buClr>
              <a:buSzPct val="85000"/>
              <a:buFont typeface="Wingdings" pitchFamily="2" charset="2"/>
              <a:buChar char="§"/>
            </a:pPr>
            <a:r>
              <a:rPr lang="en-US" sz="1600" dirty="0" err="1">
                <a:effectLst/>
              </a:rPr>
              <a:t>Configurar</a:t>
            </a:r>
            <a:r>
              <a:rPr lang="en-US" sz="1600" dirty="0">
                <a:effectLst/>
              </a:rPr>
              <a:t> el </a:t>
            </a:r>
            <a:r>
              <a:rPr lang="en-US" sz="1600" dirty="0" err="1">
                <a:effectLst/>
              </a:rPr>
              <a:t>archivo</a:t>
            </a:r>
            <a:r>
              <a:rPr lang="en-US" sz="1600" dirty="0">
                <a:effectLst/>
              </a:rPr>
              <a:t> hosts para usar IIS offline</a:t>
            </a:r>
          </a:p>
          <a:p>
            <a:pPr indent="-182880" defTabSz="914400">
              <a:lnSpc>
                <a:spcPct val="90000"/>
              </a:lnSpc>
              <a:spcAft>
                <a:spcPts val="800"/>
              </a:spcAft>
              <a:buClr>
                <a:schemeClr val="accent2"/>
              </a:buClr>
              <a:buSzPct val="85000"/>
              <a:buFont typeface="Wingdings" pitchFamily="2" charset="2"/>
              <a:buChar char="§"/>
            </a:pPr>
            <a:br>
              <a:rPr lang="en-US" sz="1600" dirty="0">
                <a:effectLst/>
              </a:rPr>
            </a:br>
            <a:r>
              <a:rPr lang="en-US" sz="1600" dirty="0">
                <a:effectLst/>
              </a:rPr>
              <a:t>El </a:t>
            </a:r>
            <a:r>
              <a:rPr lang="en-US" sz="1600" dirty="0" err="1">
                <a:effectLst/>
              </a:rPr>
              <a:t>archivo</a:t>
            </a:r>
            <a:r>
              <a:rPr lang="en-US" sz="1600" dirty="0">
                <a:effectLst/>
              </a:rPr>
              <a:t> hosts es </a:t>
            </a:r>
            <a:r>
              <a:rPr lang="en-US" sz="1600" dirty="0" err="1">
                <a:effectLst/>
              </a:rPr>
              <a:t>como</a:t>
            </a:r>
            <a:r>
              <a:rPr lang="en-US" sz="1600" dirty="0">
                <a:effectLst/>
              </a:rPr>
              <a:t> una </a:t>
            </a:r>
            <a:r>
              <a:rPr lang="en-US" sz="1600" dirty="0" err="1">
                <a:effectLst/>
              </a:rPr>
              <a:t>especie</a:t>
            </a:r>
            <a:r>
              <a:rPr lang="en-US" sz="1600" dirty="0">
                <a:effectLst/>
              </a:rPr>
              <a:t> de </a:t>
            </a:r>
            <a:r>
              <a:rPr lang="en-US" sz="1600" dirty="0" err="1">
                <a:effectLst/>
              </a:rPr>
              <a:t>servidor</a:t>
            </a:r>
            <a:r>
              <a:rPr lang="en-US" sz="1600" dirty="0">
                <a:effectLst/>
              </a:rPr>
              <a:t> DNS, al que Windows </a:t>
            </a:r>
            <a:r>
              <a:rPr lang="en-US" sz="1600" dirty="0" err="1">
                <a:effectLst/>
              </a:rPr>
              <a:t>acude</a:t>
            </a:r>
            <a:r>
              <a:rPr lang="en-US" sz="1600" dirty="0">
                <a:effectLst/>
              </a:rPr>
              <a:t> </a:t>
            </a:r>
            <a:r>
              <a:rPr lang="en-US" sz="1600" dirty="0" err="1">
                <a:effectLst/>
              </a:rPr>
              <a:t>en</a:t>
            </a:r>
            <a:r>
              <a:rPr lang="en-US" sz="1600" dirty="0">
                <a:effectLst/>
              </a:rPr>
              <a:t> </a:t>
            </a:r>
            <a:r>
              <a:rPr lang="en-US" sz="1600" dirty="0" err="1">
                <a:effectLst/>
              </a:rPr>
              <a:t>busca</a:t>
            </a:r>
            <a:r>
              <a:rPr lang="en-US" sz="1600" dirty="0">
                <a:effectLst/>
              </a:rPr>
              <a:t> de </a:t>
            </a:r>
            <a:r>
              <a:rPr lang="en-US" sz="1600" dirty="0" err="1">
                <a:effectLst/>
              </a:rPr>
              <a:t>referencia</a:t>
            </a:r>
            <a:r>
              <a:rPr lang="en-US" sz="1600" dirty="0">
                <a:effectLst/>
              </a:rPr>
              <a:t> </a:t>
            </a:r>
            <a:r>
              <a:rPr lang="en-US" sz="1600" dirty="0" err="1">
                <a:effectLst/>
              </a:rPr>
              <a:t>sobre</a:t>
            </a:r>
            <a:r>
              <a:rPr lang="en-US" sz="1600" dirty="0">
                <a:effectLst/>
              </a:rPr>
              <a:t> un </a:t>
            </a:r>
            <a:r>
              <a:rPr lang="en-US" sz="1600" dirty="0" err="1">
                <a:effectLst/>
              </a:rPr>
              <a:t>dirección</a:t>
            </a:r>
            <a:r>
              <a:rPr lang="en-US" sz="1600" dirty="0">
                <a:effectLst/>
              </a:rPr>
              <a:t> URL </a:t>
            </a:r>
            <a:r>
              <a:rPr lang="en-US" sz="1600" dirty="0" err="1">
                <a:effectLst/>
              </a:rPr>
              <a:t>introducida</a:t>
            </a:r>
            <a:r>
              <a:rPr lang="en-US" sz="1600" dirty="0">
                <a:effectLst/>
              </a:rPr>
              <a:t> </a:t>
            </a:r>
            <a:r>
              <a:rPr lang="en-US" sz="1600" dirty="0" err="1">
                <a:effectLst/>
              </a:rPr>
              <a:t>en</a:t>
            </a:r>
            <a:r>
              <a:rPr lang="en-US" sz="1600" dirty="0">
                <a:effectLst/>
              </a:rPr>
              <a:t> el </a:t>
            </a:r>
            <a:r>
              <a:rPr lang="en-US" sz="1600" dirty="0" err="1">
                <a:effectLst/>
              </a:rPr>
              <a:t>navegador</a:t>
            </a:r>
            <a:r>
              <a:rPr lang="en-US" sz="1600" dirty="0">
                <a:effectLst/>
              </a:rPr>
              <a:t>, para saber </a:t>
            </a:r>
            <a:r>
              <a:rPr lang="en-US" sz="1600" dirty="0" err="1">
                <a:effectLst/>
              </a:rPr>
              <a:t>qué</a:t>
            </a:r>
            <a:r>
              <a:rPr lang="en-US" sz="1600" dirty="0">
                <a:effectLst/>
              </a:rPr>
              <a:t> </a:t>
            </a:r>
            <a:r>
              <a:rPr lang="en-US" sz="1600" dirty="0" err="1">
                <a:effectLst/>
              </a:rPr>
              <a:t>acción</a:t>
            </a:r>
            <a:r>
              <a:rPr lang="en-US" sz="1600" dirty="0">
                <a:effectLst/>
              </a:rPr>
              <a:t> </a:t>
            </a:r>
            <a:r>
              <a:rPr lang="en-US" sz="1600" dirty="0" err="1">
                <a:effectLst/>
              </a:rPr>
              <a:t>realizar</a:t>
            </a:r>
            <a:r>
              <a:rPr lang="en-US" sz="1600" dirty="0">
                <a:effectLst/>
              </a:rPr>
              <a:t>.</a:t>
            </a:r>
            <a:br>
              <a:rPr lang="en-US" sz="1600" dirty="0">
                <a:effectLst/>
              </a:rPr>
            </a:br>
            <a:r>
              <a:rPr lang="en-US" sz="1600" dirty="0">
                <a:effectLst/>
              </a:rPr>
              <a:t>Es solo un </a:t>
            </a:r>
            <a:r>
              <a:rPr lang="en-US" sz="1600" dirty="0" err="1">
                <a:effectLst/>
              </a:rPr>
              <a:t>archivo</a:t>
            </a:r>
            <a:r>
              <a:rPr lang="en-US" sz="1600" dirty="0">
                <a:effectLst/>
              </a:rPr>
              <a:t> de </a:t>
            </a:r>
            <a:r>
              <a:rPr lang="en-US" sz="1600" dirty="0" err="1">
                <a:effectLst/>
              </a:rPr>
              <a:t>texto</a:t>
            </a:r>
            <a:r>
              <a:rPr lang="en-US" sz="1600" dirty="0">
                <a:effectLst/>
              </a:rPr>
              <a:t> de </a:t>
            </a:r>
            <a:r>
              <a:rPr lang="en-US" sz="1600" dirty="0" err="1">
                <a:effectLst/>
              </a:rPr>
              <a:t>nombre</a:t>
            </a:r>
            <a:r>
              <a:rPr lang="en-US" sz="1600" dirty="0">
                <a:effectLst/>
              </a:rPr>
              <a:t> hosts, sin </a:t>
            </a:r>
            <a:r>
              <a:rPr lang="en-US" sz="1600" dirty="0" err="1">
                <a:effectLst/>
              </a:rPr>
              <a:t>extensión</a:t>
            </a:r>
            <a:r>
              <a:rPr lang="en-US" sz="1600" dirty="0">
                <a:effectLst/>
              </a:rPr>
              <a:t> </a:t>
            </a:r>
            <a:r>
              <a:rPr lang="en-US" sz="1600" dirty="0" err="1">
                <a:effectLst/>
              </a:rPr>
              <a:t>situado</a:t>
            </a:r>
            <a:r>
              <a:rPr lang="en-US" sz="1600" dirty="0">
                <a:effectLst/>
              </a:rPr>
              <a:t> </a:t>
            </a:r>
            <a:r>
              <a:rPr lang="en-US" sz="1600" dirty="0" err="1">
                <a:effectLst/>
              </a:rPr>
              <a:t>en</a:t>
            </a:r>
            <a:r>
              <a:rPr lang="en-US" sz="1600" dirty="0">
                <a:effectLst/>
              </a:rPr>
              <a:t> la </a:t>
            </a:r>
            <a:r>
              <a:rPr lang="en-US" sz="1600" dirty="0" err="1">
                <a:effectLst/>
              </a:rPr>
              <a:t>siguiente</a:t>
            </a:r>
            <a:r>
              <a:rPr lang="en-US" sz="1600" dirty="0">
                <a:effectLst/>
              </a:rPr>
              <a:t> </a:t>
            </a:r>
            <a:r>
              <a:rPr lang="en-US" sz="1600" dirty="0" err="1">
                <a:effectLst/>
              </a:rPr>
              <a:t>ruta</a:t>
            </a:r>
            <a:r>
              <a:rPr lang="en-US" sz="1600" dirty="0">
                <a:effectLst/>
              </a:rPr>
              <a:t>: "</a:t>
            </a:r>
            <a:r>
              <a:rPr lang="en-US" sz="1600" b="1" dirty="0">
                <a:effectLst/>
              </a:rPr>
              <a:t>C:\Windows\System32\drivers\etc</a:t>
            </a:r>
            <a:r>
              <a:rPr lang="en-US" sz="1600" dirty="0">
                <a:effectLst/>
              </a:rPr>
              <a:t>"</a:t>
            </a:r>
          </a:p>
          <a:p>
            <a:pPr indent="-182880" defTabSz="914400">
              <a:lnSpc>
                <a:spcPct val="90000"/>
              </a:lnSpc>
              <a:spcAft>
                <a:spcPts val="800"/>
              </a:spcAft>
              <a:buClr>
                <a:schemeClr val="accent2"/>
              </a:buClr>
              <a:buSzPct val="85000"/>
              <a:buFont typeface="Wingdings" pitchFamily="2" charset="2"/>
              <a:buChar char="§"/>
            </a:pPr>
            <a:br>
              <a:rPr lang="en-US" sz="1600" dirty="0">
                <a:effectLst/>
              </a:rPr>
            </a:br>
            <a:r>
              <a:rPr lang="en-US" sz="1600" dirty="0" err="1">
                <a:effectLst/>
              </a:rPr>
              <a:t>Suponiendo</a:t>
            </a:r>
            <a:r>
              <a:rPr lang="en-US" sz="1600" dirty="0">
                <a:effectLst/>
              </a:rPr>
              <a:t> que el sitio web que has </a:t>
            </a:r>
            <a:r>
              <a:rPr lang="en-US" sz="1600" dirty="0" err="1">
                <a:effectLst/>
              </a:rPr>
              <a:t>agregado</a:t>
            </a:r>
            <a:r>
              <a:rPr lang="en-US" sz="1600" dirty="0">
                <a:effectLst/>
              </a:rPr>
              <a:t> al </a:t>
            </a:r>
            <a:r>
              <a:rPr lang="en-US" sz="1600" dirty="0" err="1">
                <a:effectLst/>
              </a:rPr>
              <a:t>servidor</a:t>
            </a:r>
            <a:r>
              <a:rPr lang="en-US" sz="1600" dirty="0">
                <a:effectLst/>
              </a:rPr>
              <a:t>, </a:t>
            </a:r>
            <a:r>
              <a:rPr lang="en-US" sz="1600" dirty="0" err="1">
                <a:effectLst/>
              </a:rPr>
              <a:t>tiene</a:t>
            </a:r>
            <a:r>
              <a:rPr lang="en-US" sz="1600" dirty="0">
                <a:effectLst/>
              </a:rPr>
              <a:t> la </a:t>
            </a:r>
            <a:r>
              <a:rPr lang="en-US" sz="1600" dirty="0" err="1">
                <a:effectLst/>
              </a:rPr>
              <a:t>siguiente</a:t>
            </a:r>
            <a:r>
              <a:rPr lang="en-US" sz="1600" dirty="0">
                <a:effectLst/>
              </a:rPr>
              <a:t> </a:t>
            </a:r>
            <a:r>
              <a:rPr lang="en-US" sz="1600" dirty="0" err="1">
                <a:effectLst/>
              </a:rPr>
              <a:t>dirección</a:t>
            </a:r>
            <a:r>
              <a:rPr lang="en-US" sz="1600" dirty="0">
                <a:effectLst/>
              </a:rPr>
              <a:t> </a:t>
            </a:r>
            <a:r>
              <a:rPr lang="en-US" sz="1600" b="1" dirty="0">
                <a:effectLst/>
              </a:rPr>
              <a:t>URL: </a:t>
            </a:r>
            <a:r>
              <a:rPr lang="en-US" sz="1600" b="1" i="1" dirty="0">
                <a:effectLst/>
              </a:rPr>
              <a:t>http://sitio.ejemplo.com</a:t>
            </a:r>
            <a:r>
              <a:rPr lang="en-US" sz="1600" dirty="0">
                <a:effectLst/>
              </a:rPr>
              <a:t>, solo </a:t>
            </a:r>
            <a:r>
              <a:rPr lang="en-US" sz="1600" dirty="0" err="1">
                <a:effectLst/>
              </a:rPr>
              <a:t>tendrás</a:t>
            </a:r>
            <a:r>
              <a:rPr lang="en-US" sz="1600" dirty="0">
                <a:effectLst/>
              </a:rPr>
              <a:t> que </a:t>
            </a:r>
            <a:r>
              <a:rPr lang="en-US" sz="1600" dirty="0" err="1">
                <a:effectLst/>
              </a:rPr>
              <a:t>abrir</a:t>
            </a:r>
            <a:r>
              <a:rPr lang="en-US" sz="1600" dirty="0">
                <a:effectLst/>
              </a:rPr>
              <a:t> </a:t>
            </a:r>
            <a:r>
              <a:rPr lang="en-US" sz="1600" dirty="0" err="1">
                <a:effectLst/>
              </a:rPr>
              <a:t>tu</a:t>
            </a:r>
            <a:r>
              <a:rPr lang="en-US" sz="1600" dirty="0">
                <a:effectLst/>
              </a:rPr>
              <a:t> </a:t>
            </a:r>
            <a:r>
              <a:rPr lang="en-US" sz="1600" dirty="0" err="1">
                <a:effectLst/>
              </a:rPr>
              <a:t>archivo</a:t>
            </a:r>
            <a:r>
              <a:rPr lang="en-US" sz="1600" dirty="0">
                <a:effectLst/>
              </a:rPr>
              <a:t> host con el Bloc de </a:t>
            </a:r>
            <a:r>
              <a:rPr lang="en-US" sz="1600" dirty="0" err="1">
                <a:effectLst/>
              </a:rPr>
              <a:t>notas</a:t>
            </a:r>
            <a:r>
              <a:rPr lang="en-US" sz="1600" dirty="0">
                <a:effectLst/>
              </a:rPr>
              <a:t> u </a:t>
            </a:r>
            <a:r>
              <a:rPr lang="en-US" sz="1600" dirty="0" err="1">
                <a:effectLst/>
              </a:rPr>
              <a:t>otro</a:t>
            </a:r>
            <a:r>
              <a:rPr lang="en-US" sz="1600" dirty="0">
                <a:effectLst/>
              </a:rPr>
              <a:t> editor de </a:t>
            </a:r>
            <a:r>
              <a:rPr lang="en-US" sz="1600" dirty="0" err="1">
                <a:effectLst/>
              </a:rPr>
              <a:t>texto</a:t>
            </a:r>
            <a:r>
              <a:rPr lang="en-US" sz="1600" dirty="0">
                <a:effectLst/>
              </a:rPr>
              <a:t> y </a:t>
            </a:r>
            <a:r>
              <a:rPr lang="en-US" sz="1600" dirty="0" err="1">
                <a:effectLst/>
              </a:rPr>
              <a:t>agregarle</a:t>
            </a:r>
            <a:r>
              <a:rPr lang="en-US" sz="1600" dirty="0">
                <a:effectLst/>
              </a:rPr>
              <a:t> al final la </a:t>
            </a:r>
            <a:r>
              <a:rPr lang="en-US" sz="1600" dirty="0" err="1">
                <a:effectLst/>
              </a:rPr>
              <a:t>siguiente</a:t>
            </a:r>
            <a:r>
              <a:rPr lang="en-US" sz="1600" dirty="0">
                <a:effectLst/>
              </a:rPr>
              <a:t> </a:t>
            </a:r>
            <a:r>
              <a:rPr lang="en-US" sz="1600" dirty="0" err="1">
                <a:effectLst/>
              </a:rPr>
              <a:t>línea</a:t>
            </a:r>
            <a:r>
              <a:rPr lang="en-US" sz="1600" dirty="0">
                <a:effectLst/>
              </a:rPr>
              <a:t>:</a:t>
            </a:r>
          </a:p>
          <a:p>
            <a:pPr indent="-182880" defTabSz="914400">
              <a:lnSpc>
                <a:spcPct val="90000"/>
              </a:lnSpc>
              <a:spcAft>
                <a:spcPts val="800"/>
              </a:spcAft>
              <a:buClr>
                <a:schemeClr val="accent2"/>
              </a:buClr>
              <a:buSzPct val="85000"/>
              <a:buFont typeface="Wingdings" pitchFamily="2" charset="2"/>
              <a:buChar char="§"/>
            </a:pPr>
            <a:endParaRPr lang="en-US" sz="1600" dirty="0">
              <a:effectLst/>
            </a:endParaRPr>
          </a:p>
          <a:p>
            <a:pPr indent="-182880" defTabSz="914400">
              <a:lnSpc>
                <a:spcPct val="90000"/>
              </a:lnSpc>
              <a:spcAft>
                <a:spcPts val="800"/>
              </a:spcAft>
              <a:buClr>
                <a:schemeClr val="accent2"/>
              </a:buClr>
              <a:buSzPct val="85000"/>
              <a:buFont typeface="Wingdings" pitchFamily="2" charset="2"/>
              <a:buChar char="§"/>
            </a:pPr>
            <a:r>
              <a:rPr lang="en-US" sz="1600" b="1" i="1" dirty="0">
                <a:effectLst/>
              </a:rPr>
              <a:t>127.0.0.0</a:t>
            </a:r>
            <a:r>
              <a:rPr lang="en-US" sz="1600" i="1" dirty="0">
                <a:effectLst/>
              </a:rPr>
              <a:t> sitio.ejemplo.com</a:t>
            </a:r>
          </a:p>
          <a:p>
            <a:pPr indent="-182880" defTabSz="914400">
              <a:lnSpc>
                <a:spcPct val="90000"/>
              </a:lnSpc>
              <a:spcAft>
                <a:spcPts val="800"/>
              </a:spcAft>
              <a:buClr>
                <a:schemeClr val="accent2"/>
              </a:buClr>
              <a:buSzPct val="85000"/>
              <a:buFont typeface="Wingdings" pitchFamily="2" charset="2"/>
              <a:buChar char="§"/>
            </a:pPr>
            <a:endParaRPr lang="en-US" sz="1600" dirty="0">
              <a:effectLst/>
            </a:endParaRPr>
          </a:p>
          <a:p>
            <a:pPr indent="-182880" defTabSz="914400">
              <a:lnSpc>
                <a:spcPct val="90000"/>
              </a:lnSpc>
              <a:buClr>
                <a:schemeClr val="accent2"/>
              </a:buClr>
              <a:buSzPct val="85000"/>
              <a:buFont typeface="Wingdings" pitchFamily="2" charset="2"/>
              <a:buChar char="§"/>
            </a:pPr>
            <a:r>
              <a:rPr lang="en-US" sz="1600" dirty="0" err="1">
                <a:effectLst/>
              </a:rPr>
              <a:t>Guardar</a:t>
            </a:r>
            <a:r>
              <a:rPr lang="en-US" sz="1600" dirty="0">
                <a:effectLst/>
              </a:rPr>
              <a:t> los </a:t>
            </a:r>
            <a:r>
              <a:rPr lang="en-US" sz="1600" dirty="0" err="1">
                <a:effectLst/>
              </a:rPr>
              <a:t>cambios</a:t>
            </a:r>
            <a:r>
              <a:rPr lang="en-US" sz="1600" dirty="0">
                <a:effectLst/>
              </a:rPr>
              <a:t>, y </a:t>
            </a:r>
            <a:r>
              <a:rPr lang="en-US" sz="1600" dirty="0" err="1">
                <a:effectLst/>
              </a:rPr>
              <a:t>podrá</a:t>
            </a:r>
            <a:r>
              <a:rPr lang="en-US" sz="1600" dirty="0">
                <a:effectLst/>
              </a:rPr>
              <a:t> acceder al sitio offline.</a:t>
            </a:r>
            <a:br>
              <a:rPr lang="en-US" sz="1600" dirty="0">
                <a:effectLst/>
              </a:rPr>
            </a:br>
            <a:r>
              <a:rPr lang="en-US" sz="1600" dirty="0" err="1">
                <a:effectLst/>
              </a:rPr>
              <a:t>Podrás</a:t>
            </a:r>
            <a:r>
              <a:rPr lang="en-US" sz="1600" dirty="0">
                <a:effectLst/>
              </a:rPr>
              <a:t> </a:t>
            </a:r>
            <a:r>
              <a:rPr lang="en-US" sz="1600" dirty="0" err="1">
                <a:effectLst/>
              </a:rPr>
              <a:t>relacionar</a:t>
            </a:r>
            <a:r>
              <a:rPr lang="en-US" sz="1600" dirty="0">
                <a:effectLst/>
              </a:rPr>
              <a:t> de la </a:t>
            </a:r>
            <a:r>
              <a:rPr lang="en-US" sz="1600" dirty="0" err="1">
                <a:effectLst/>
              </a:rPr>
              <a:t>misma</a:t>
            </a:r>
            <a:r>
              <a:rPr lang="en-US" sz="1600" dirty="0">
                <a:effectLst/>
              </a:rPr>
              <a:t> forma </a:t>
            </a:r>
            <a:r>
              <a:rPr lang="en-US" sz="1600" dirty="0" err="1">
                <a:effectLst/>
              </a:rPr>
              <a:t>en</a:t>
            </a:r>
            <a:r>
              <a:rPr lang="en-US" sz="1600" dirty="0">
                <a:effectLst/>
              </a:rPr>
              <a:t> el </a:t>
            </a:r>
            <a:r>
              <a:rPr lang="en-US" sz="1600" dirty="0" err="1">
                <a:effectLst/>
              </a:rPr>
              <a:t>archivo</a:t>
            </a:r>
            <a:r>
              <a:rPr lang="en-US" sz="1600" dirty="0">
                <a:effectLst/>
              </a:rPr>
              <a:t> hosts </a:t>
            </a:r>
            <a:r>
              <a:rPr lang="en-US" sz="1600" dirty="0" err="1">
                <a:effectLst/>
              </a:rPr>
              <a:t>todos</a:t>
            </a:r>
            <a:r>
              <a:rPr lang="en-US" sz="1600" dirty="0">
                <a:effectLst/>
              </a:rPr>
              <a:t> los sitios que </a:t>
            </a:r>
            <a:r>
              <a:rPr lang="en-US" sz="1600" dirty="0" err="1">
                <a:effectLst/>
              </a:rPr>
              <a:t>agregues</a:t>
            </a:r>
            <a:r>
              <a:rPr lang="en-US" sz="1600" dirty="0">
                <a:effectLst/>
              </a:rPr>
              <a:t> al </a:t>
            </a:r>
            <a:r>
              <a:rPr lang="en-US" sz="1600" dirty="0" err="1">
                <a:effectLst/>
              </a:rPr>
              <a:t>servidor</a:t>
            </a:r>
            <a:r>
              <a:rPr lang="en-US" sz="1600" dirty="0">
                <a:effectLst/>
              </a:rPr>
              <a:t>, uno </a:t>
            </a:r>
            <a:r>
              <a:rPr lang="en-US" sz="1600" dirty="0" err="1">
                <a:effectLst/>
              </a:rPr>
              <a:t>en</a:t>
            </a:r>
            <a:r>
              <a:rPr lang="en-US" sz="1600" dirty="0">
                <a:effectLst/>
              </a:rPr>
              <a:t> </a:t>
            </a:r>
            <a:r>
              <a:rPr lang="en-US" sz="1600" dirty="0" err="1">
                <a:effectLst/>
              </a:rPr>
              <a:t>cada</a:t>
            </a:r>
            <a:r>
              <a:rPr lang="en-US" sz="1600" dirty="0">
                <a:effectLst/>
              </a:rPr>
              <a:t> </a:t>
            </a:r>
            <a:r>
              <a:rPr lang="en-US" sz="1600" dirty="0" err="1">
                <a:effectLst/>
              </a:rPr>
              <a:t>línea</a:t>
            </a:r>
            <a:r>
              <a:rPr lang="en-US" sz="1600" dirty="0">
                <a:effectLst/>
              </a:rPr>
              <a:t>.</a:t>
            </a:r>
          </a:p>
          <a:p>
            <a:pPr indent="-182880" defTabSz="914400">
              <a:lnSpc>
                <a:spcPct val="90000"/>
              </a:lnSpc>
              <a:buClr>
                <a:schemeClr val="accent2"/>
              </a:buClr>
              <a:buSzPct val="85000"/>
              <a:buFont typeface="Wingdings" pitchFamily="2" charset="2"/>
              <a:buChar char="§"/>
            </a:pPr>
            <a:endParaRPr lang="en-US" sz="1600" dirty="0">
              <a:effectLst/>
            </a:endParaRPr>
          </a:p>
          <a:p>
            <a:pPr indent="-182880" defTabSz="914400">
              <a:lnSpc>
                <a:spcPct val="90000"/>
              </a:lnSpc>
              <a:buClr>
                <a:schemeClr val="accent2"/>
              </a:buClr>
              <a:buSzPct val="85000"/>
              <a:buFont typeface="Wingdings" pitchFamily="2" charset="2"/>
              <a:buChar char="§"/>
            </a:pPr>
            <a:br>
              <a:rPr lang="en-US" sz="1600" dirty="0">
                <a:effectLst/>
              </a:rPr>
            </a:br>
            <a:r>
              <a:rPr lang="en-US" sz="1600" u="sng" dirty="0">
                <a:effectLst/>
                <a:uFill>
                  <a:solidFill>
                    <a:srgbClr val="FF0000"/>
                  </a:solidFill>
                </a:uFill>
              </a:rPr>
              <a:t>El gran </a:t>
            </a:r>
            <a:r>
              <a:rPr lang="en-US" sz="1600" u="sng" dirty="0" err="1">
                <a:effectLst/>
                <a:uFill>
                  <a:solidFill>
                    <a:srgbClr val="FF0000"/>
                  </a:solidFill>
                </a:uFill>
              </a:rPr>
              <a:t>problema</a:t>
            </a:r>
            <a:r>
              <a:rPr lang="en-US" sz="1600" u="sng" dirty="0">
                <a:effectLst/>
                <a:uFill>
                  <a:solidFill>
                    <a:srgbClr val="FF0000"/>
                  </a:solidFill>
                </a:uFill>
              </a:rPr>
              <a:t> </a:t>
            </a:r>
            <a:r>
              <a:rPr lang="en-US" sz="1600" u="sng" dirty="0" err="1">
                <a:effectLst/>
                <a:uFill>
                  <a:solidFill>
                    <a:srgbClr val="FF0000"/>
                  </a:solidFill>
                </a:uFill>
              </a:rPr>
              <a:t>ahora</a:t>
            </a:r>
            <a:r>
              <a:rPr lang="en-US" sz="1600" u="sng" dirty="0">
                <a:effectLst/>
                <a:uFill>
                  <a:solidFill>
                    <a:srgbClr val="FF0000"/>
                  </a:solidFill>
                </a:uFill>
              </a:rPr>
              <a:t>, es que al </a:t>
            </a:r>
            <a:r>
              <a:rPr lang="en-US" sz="1600" u="sng" dirty="0" err="1">
                <a:effectLst/>
                <a:uFill>
                  <a:solidFill>
                    <a:srgbClr val="FF0000"/>
                  </a:solidFill>
                </a:uFill>
              </a:rPr>
              <a:t>estar</a:t>
            </a:r>
            <a:r>
              <a:rPr lang="en-US" sz="1600" u="sng" dirty="0">
                <a:effectLst/>
                <a:uFill>
                  <a:solidFill>
                    <a:srgbClr val="FF0000"/>
                  </a:solidFill>
                </a:uFill>
              </a:rPr>
              <a:t> online no </a:t>
            </a:r>
            <a:r>
              <a:rPr lang="en-US" sz="1600" u="sng" dirty="0" err="1">
                <a:effectLst/>
                <a:uFill>
                  <a:solidFill>
                    <a:srgbClr val="FF0000"/>
                  </a:solidFill>
                </a:uFill>
              </a:rPr>
              <a:t>podrás</a:t>
            </a:r>
            <a:r>
              <a:rPr lang="en-US" sz="1600" u="sng" dirty="0">
                <a:effectLst/>
                <a:uFill>
                  <a:solidFill>
                    <a:srgbClr val="FF0000"/>
                  </a:solidFill>
                </a:uFill>
              </a:rPr>
              <a:t> acceder </a:t>
            </a:r>
            <a:r>
              <a:rPr lang="en-US" sz="1600" u="sng" dirty="0" err="1">
                <a:effectLst/>
                <a:uFill>
                  <a:solidFill>
                    <a:srgbClr val="FF0000"/>
                  </a:solidFill>
                </a:uFill>
              </a:rPr>
              <a:t>verdaderamente</a:t>
            </a:r>
            <a:r>
              <a:rPr lang="en-US" sz="1600" u="sng" dirty="0">
                <a:effectLst/>
                <a:uFill>
                  <a:solidFill>
                    <a:srgbClr val="FF0000"/>
                  </a:solidFill>
                </a:uFill>
              </a:rPr>
              <a:t> a </a:t>
            </a:r>
            <a:r>
              <a:rPr lang="en-US" sz="1600" u="sng" dirty="0" err="1">
                <a:effectLst/>
                <a:uFill>
                  <a:solidFill>
                    <a:srgbClr val="FF0000"/>
                  </a:solidFill>
                </a:uFill>
              </a:rPr>
              <a:t>dichos</a:t>
            </a:r>
            <a:r>
              <a:rPr lang="en-US" sz="1600" u="sng" dirty="0">
                <a:effectLst/>
                <a:uFill>
                  <a:solidFill>
                    <a:srgbClr val="FF0000"/>
                  </a:solidFill>
                </a:uFill>
              </a:rPr>
              <a:t> sitios, el </a:t>
            </a:r>
            <a:r>
              <a:rPr lang="en-US" sz="1600" u="sng" dirty="0" err="1">
                <a:effectLst/>
                <a:uFill>
                  <a:solidFill>
                    <a:srgbClr val="FF0000"/>
                  </a:solidFill>
                </a:uFill>
              </a:rPr>
              <a:t>archivo</a:t>
            </a:r>
            <a:r>
              <a:rPr lang="en-US" sz="1600" u="sng" dirty="0">
                <a:effectLst/>
                <a:uFill>
                  <a:solidFill>
                    <a:srgbClr val="FF0000"/>
                  </a:solidFill>
                </a:uFill>
              </a:rPr>
              <a:t> hosts </a:t>
            </a:r>
            <a:r>
              <a:rPr lang="en-US" sz="1600" u="sng" dirty="0" err="1">
                <a:effectLst/>
                <a:uFill>
                  <a:solidFill>
                    <a:srgbClr val="FF0000"/>
                  </a:solidFill>
                </a:uFill>
              </a:rPr>
              <a:t>redireccionará</a:t>
            </a:r>
            <a:r>
              <a:rPr lang="en-US" sz="1600" u="sng" dirty="0">
                <a:effectLst/>
                <a:uFill>
                  <a:solidFill>
                    <a:srgbClr val="FF0000"/>
                  </a:solidFill>
                </a:uFill>
              </a:rPr>
              <a:t> </a:t>
            </a:r>
            <a:r>
              <a:rPr lang="en-US" sz="1600" u="sng" dirty="0" err="1">
                <a:effectLst/>
                <a:uFill>
                  <a:solidFill>
                    <a:srgbClr val="FF0000"/>
                  </a:solidFill>
                </a:uFill>
              </a:rPr>
              <a:t>siempre</a:t>
            </a:r>
            <a:r>
              <a:rPr lang="en-US" sz="1600" u="sng" dirty="0">
                <a:effectLst/>
                <a:uFill>
                  <a:solidFill>
                    <a:srgbClr val="FF0000"/>
                  </a:solidFill>
                </a:uFill>
              </a:rPr>
              <a:t> al </a:t>
            </a:r>
            <a:r>
              <a:rPr lang="en-US" sz="1600" u="sng" dirty="0" err="1">
                <a:effectLst/>
                <a:uFill>
                  <a:solidFill>
                    <a:srgbClr val="FF0000"/>
                  </a:solidFill>
                </a:uFill>
              </a:rPr>
              <a:t>archivo</a:t>
            </a:r>
            <a:r>
              <a:rPr lang="en-US" sz="1600" u="sng" dirty="0">
                <a:effectLst/>
                <a:uFill>
                  <a:solidFill>
                    <a:srgbClr val="FF0000"/>
                  </a:solidFill>
                </a:uFill>
              </a:rPr>
              <a:t> que se </a:t>
            </a:r>
            <a:r>
              <a:rPr lang="en-US" sz="1600" u="sng" dirty="0" err="1">
                <a:effectLst/>
                <a:uFill>
                  <a:solidFill>
                    <a:srgbClr val="FF0000"/>
                  </a:solidFill>
                </a:uFill>
              </a:rPr>
              <a:t>encuentra</a:t>
            </a:r>
            <a:r>
              <a:rPr lang="en-US" sz="1600" u="sng" dirty="0">
                <a:effectLst/>
                <a:uFill>
                  <a:solidFill>
                    <a:srgbClr val="FF0000"/>
                  </a:solidFill>
                </a:uFill>
              </a:rPr>
              <a:t> </a:t>
            </a:r>
            <a:r>
              <a:rPr lang="en-US" sz="1600" u="sng" dirty="0" err="1">
                <a:effectLst/>
                <a:uFill>
                  <a:solidFill>
                    <a:srgbClr val="FF0000"/>
                  </a:solidFill>
                </a:uFill>
              </a:rPr>
              <a:t>en</a:t>
            </a:r>
            <a:r>
              <a:rPr lang="en-US" sz="1600" u="sng" dirty="0">
                <a:effectLst/>
                <a:uFill>
                  <a:solidFill>
                    <a:srgbClr val="FF0000"/>
                  </a:solidFill>
                </a:uFill>
              </a:rPr>
              <a:t> el </a:t>
            </a:r>
            <a:r>
              <a:rPr lang="en-US" sz="1600" u="sng" dirty="0" err="1">
                <a:effectLst/>
                <a:uFill>
                  <a:solidFill>
                    <a:srgbClr val="FF0000"/>
                  </a:solidFill>
                </a:uFill>
              </a:rPr>
              <a:t>servidor</a:t>
            </a:r>
            <a:r>
              <a:rPr lang="en-US" sz="1600" u="sng" dirty="0">
                <a:effectLst/>
                <a:uFill>
                  <a:solidFill>
                    <a:srgbClr val="FF0000"/>
                  </a:solidFill>
                </a:uFill>
              </a:rPr>
              <a:t> local.</a:t>
            </a:r>
            <a:endParaRPr lang="en-US" sz="1600" u="sng" dirty="0">
              <a:uFill>
                <a:solidFill>
                  <a:srgbClr val="FF0000"/>
                </a:solidFill>
              </a:uFill>
            </a:endParaRPr>
          </a:p>
        </p:txBody>
      </p:sp>
      <p:grpSp>
        <p:nvGrpSpPr>
          <p:cNvPr id="77" name="Group 76">
            <a:extLst>
              <a:ext uri="{FF2B5EF4-FFF2-40B4-BE49-F238E27FC236}">
                <a16:creationId xmlns:a16="http://schemas.microsoft.com/office/drawing/2014/main" id="{454A6ACB-54FF-44BC-B34D-9CF96DDE4C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78" name="Oval 77">
              <a:extLst>
                <a:ext uri="{FF2B5EF4-FFF2-40B4-BE49-F238E27FC236}">
                  <a16:creationId xmlns:a16="http://schemas.microsoft.com/office/drawing/2014/main" id="{9FAED6AC-6318-487B-BA63-219A94BF54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2">
                <a:duotone>
                  <a:schemeClr val="accent2">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79" name="Oval 78">
              <a:extLst>
                <a:ext uri="{FF2B5EF4-FFF2-40B4-BE49-F238E27FC236}">
                  <a16:creationId xmlns:a16="http://schemas.microsoft.com/office/drawing/2014/main" id="{AD7E0217-8C8E-44A9-9E1A-4BC08FDB70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Tree>
    <p:extLst>
      <p:ext uri="{BB962C8B-B14F-4D97-AF65-F5344CB8AC3E}">
        <p14:creationId xmlns:p14="http://schemas.microsoft.com/office/powerpoint/2010/main" val="184350534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132FD491-28F3-42E7-AEBF-A9E3C462C92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9" name="Oval 8">
              <a:extLst>
                <a:ext uri="{FF2B5EF4-FFF2-40B4-BE49-F238E27FC236}">
                  <a16:creationId xmlns:a16="http://schemas.microsoft.com/office/drawing/2014/main" id="{AD016B6E-F283-4CFB-9099-05C8DA6AB3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2">
                <a:duotone>
                  <a:schemeClr val="accent1">
                    <a:shade val="45000"/>
                    <a:satMod val="135000"/>
                  </a:schemeClr>
                  <a:prstClr val="white"/>
                </a:duotone>
                <a:extLst>
                  <a:ext uri="{BEBA8EAE-BF5A-486C-A8C5-ECC9F3942E4B}">
                    <a14:imgProps xmlns:a14="http://schemas.microsoft.com/office/drawing/2010/main">
                      <a14:imgLayer r:embed="rId3">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a:extLst>
                <a:ext uri="{FF2B5EF4-FFF2-40B4-BE49-F238E27FC236}">
                  <a16:creationId xmlns:a16="http://schemas.microsoft.com/office/drawing/2014/main" id="{72D0360E-345F-4790-B0A0-03ADC36B5E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sp>
      </p:grpSp>
      <p:sp useBgFill="1">
        <p:nvSpPr>
          <p:cNvPr id="12" name="Rectangle 11">
            <a:extLst>
              <a:ext uri="{FF2B5EF4-FFF2-40B4-BE49-F238E27FC236}">
                <a16:creationId xmlns:a16="http://schemas.microsoft.com/office/drawing/2014/main" id="{3C06EAFD-0C69-4B3B-BEA7-E7E11DDF9C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4066C89-42FB-4624-9AFE-3A31B36491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44" y="0"/>
            <a:ext cx="4648169" cy="6858000"/>
          </a:xfrm>
          <a:prstGeom prst="rect">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400000"/>
                      </a14:imgEffect>
                      <a14:imgEffect>
                        <a14:brightnessContrast bright="-40000" contrast="40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algn="ctr" defTabSz="914400"/>
            <a:endParaRPr lang="en-US" sz="2000" kern="0">
              <a:solidFill>
                <a:prstClr val="white"/>
              </a:solidFill>
              <a:latin typeface="Rockwell Extra Bold" pitchFamily="18" charset="0"/>
            </a:endParaRPr>
          </a:p>
        </p:txBody>
      </p:sp>
      <p:sp>
        <p:nvSpPr>
          <p:cNvPr id="3" name="CuadroTexto 2">
            <a:extLst>
              <a:ext uri="{FF2B5EF4-FFF2-40B4-BE49-F238E27FC236}">
                <a16:creationId xmlns:a16="http://schemas.microsoft.com/office/drawing/2014/main" id="{E7632DB2-1250-49A5-8D9F-0615ACB67816}"/>
              </a:ext>
            </a:extLst>
          </p:cNvPr>
          <p:cNvSpPr txBox="1"/>
          <p:nvPr/>
        </p:nvSpPr>
        <p:spPr>
          <a:xfrm>
            <a:off x="5053780" y="599768"/>
            <a:ext cx="6074467" cy="5572432"/>
          </a:xfrm>
          <a:prstGeom prst="rect">
            <a:avLst/>
          </a:prstGeom>
        </p:spPr>
        <p:txBody>
          <a:bodyPr vert="horz" lIns="91440" tIns="45720" rIns="91440" bIns="45720" rtlCol="0" anchor="ctr">
            <a:normAutofit/>
          </a:bodyPr>
          <a:lstStyle/>
          <a:p>
            <a:pPr indent="-182880" defTabSz="914400">
              <a:lnSpc>
                <a:spcPct val="90000"/>
              </a:lnSpc>
              <a:spcAft>
                <a:spcPts val="800"/>
              </a:spcAft>
              <a:buClr>
                <a:schemeClr val="accent1">
                  <a:lumMod val="75000"/>
                </a:schemeClr>
              </a:buClr>
              <a:buSzPct val="85000"/>
              <a:buFont typeface="Wingdings" pitchFamily="2" charset="2"/>
              <a:buChar char="§"/>
            </a:pPr>
            <a:r>
              <a:rPr lang="en-US" dirty="0" err="1">
                <a:effectLst/>
              </a:rPr>
              <a:t>Cómo</a:t>
            </a:r>
            <a:r>
              <a:rPr lang="en-US" dirty="0">
                <a:effectLst/>
              </a:rPr>
              <a:t> </a:t>
            </a:r>
            <a:r>
              <a:rPr lang="en-US" dirty="0" err="1">
                <a:effectLst/>
              </a:rPr>
              <a:t>alternar</a:t>
            </a:r>
            <a:r>
              <a:rPr lang="en-US" dirty="0">
                <a:effectLst/>
              </a:rPr>
              <a:t> entre el modo de </a:t>
            </a:r>
            <a:r>
              <a:rPr lang="en-US" dirty="0" err="1">
                <a:effectLst/>
              </a:rPr>
              <a:t>navegación</a:t>
            </a:r>
            <a:r>
              <a:rPr lang="en-US" dirty="0">
                <a:effectLst/>
              </a:rPr>
              <a:t> con </a:t>
            </a:r>
            <a:r>
              <a:rPr lang="en-US" dirty="0" err="1">
                <a:effectLst/>
              </a:rPr>
              <a:t>conexión</a:t>
            </a:r>
            <a:r>
              <a:rPr lang="en-US" dirty="0">
                <a:effectLst/>
              </a:rPr>
              <a:t> y offline?</a:t>
            </a:r>
          </a:p>
          <a:p>
            <a:pPr indent="-182880" defTabSz="914400">
              <a:lnSpc>
                <a:spcPct val="90000"/>
              </a:lnSpc>
              <a:spcAft>
                <a:spcPts val="800"/>
              </a:spcAft>
              <a:buClr>
                <a:schemeClr val="accent1">
                  <a:lumMod val="75000"/>
                </a:schemeClr>
              </a:buClr>
              <a:buSzPct val="85000"/>
              <a:buFont typeface="Wingdings" pitchFamily="2" charset="2"/>
              <a:buChar char="§"/>
            </a:pPr>
            <a:br>
              <a:rPr lang="en-US" dirty="0">
                <a:effectLst/>
              </a:rPr>
            </a:br>
            <a:r>
              <a:rPr lang="en-US" dirty="0">
                <a:effectLst/>
              </a:rPr>
              <a:t>La </a:t>
            </a:r>
            <a:r>
              <a:rPr lang="en-US" dirty="0" err="1">
                <a:effectLst/>
              </a:rPr>
              <a:t>solución</a:t>
            </a:r>
            <a:r>
              <a:rPr lang="en-US" dirty="0">
                <a:effectLst/>
              </a:rPr>
              <a:t> a </a:t>
            </a:r>
            <a:r>
              <a:rPr lang="en-US" dirty="0" err="1">
                <a:effectLst/>
              </a:rPr>
              <a:t>este</a:t>
            </a:r>
            <a:r>
              <a:rPr lang="en-US" dirty="0">
                <a:effectLst/>
              </a:rPr>
              <a:t> </a:t>
            </a:r>
            <a:r>
              <a:rPr lang="en-US" dirty="0" err="1">
                <a:effectLst/>
              </a:rPr>
              <a:t>conflicto</a:t>
            </a:r>
            <a:r>
              <a:rPr lang="en-US" dirty="0">
                <a:effectLst/>
              </a:rPr>
              <a:t>, que </a:t>
            </a:r>
            <a:r>
              <a:rPr lang="en-US" dirty="0" err="1">
                <a:effectLst/>
              </a:rPr>
              <a:t>permite</a:t>
            </a:r>
            <a:r>
              <a:rPr lang="en-US" dirty="0">
                <a:effectLst/>
              </a:rPr>
              <a:t> </a:t>
            </a:r>
            <a:r>
              <a:rPr lang="en-US" dirty="0" err="1">
                <a:effectLst/>
              </a:rPr>
              <a:t>alternar</a:t>
            </a:r>
            <a:r>
              <a:rPr lang="en-US" dirty="0">
                <a:effectLst/>
              </a:rPr>
              <a:t> entre la </a:t>
            </a:r>
            <a:r>
              <a:rPr lang="en-US" dirty="0" err="1">
                <a:effectLst/>
              </a:rPr>
              <a:t>navegación</a:t>
            </a:r>
            <a:r>
              <a:rPr lang="en-US" dirty="0">
                <a:effectLst/>
              </a:rPr>
              <a:t> online y offline es la </a:t>
            </a:r>
            <a:r>
              <a:rPr lang="en-US" dirty="0" err="1">
                <a:effectLst/>
              </a:rPr>
              <a:t>siguiente</a:t>
            </a:r>
            <a:r>
              <a:rPr lang="en-US" dirty="0">
                <a:effectLst/>
              </a:rPr>
              <a:t>.</a:t>
            </a:r>
          </a:p>
          <a:p>
            <a:pPr indent="-182880" defTabSz="914400">
              <a:lnSpc>
                <a:spcPct val="90000"/>
              </a:lnSpc>
              <a:spcAft>
                <a:spcPts val="800"/>
              </a:spcAft>
              <a:buClr>
                <a:schemeClr val="accent1">
                  <a:lumMod val="75000"/>
                </a:schemeClr>
              </a:buClr>
              <a:buSzPct val="85000"/>
              <a:buFont typeface="Wingdings" pitchFamily="2" charset="2"/>
              <a:buChar char="§"/>
            </a:pPr>
            <a:br>
              <a:rPr lang="en-US" dirty="0">
                <a:effectLst/>
              </a:rPr>
            </a:br>
            <a:r>
              <a:rPr lang="en-US" dirty="0" err="1">
                <a:effectLst/>
              </a:rPr>
              <a:t>Crear</a:t>
            </a:r>
            <a:r>
              <a:rPr lang="en-US" dirty="0">
                <a:effectLst/>
              </a:rPr>
              <a:t> una </a:t>
            </a:r>
            <a:r>
              <a:rPr lang="en-US" dirty="0" err="1">
                <a:effectLst/>
              </a:rPr>
              <a:t>especie</a:t>
            </a:r>
            <a:r>
              <a:rPr lang="en-US" dirty="0">
                <a:effectLst/>
              </a:rPr>
              <a:t> de </a:t>
            </a:r>
            <a:r>
              <a:rPr lang="en-US" dirty="0" err="1">
                <a:effectLst/>
              </a:rPr>
              <a:t>interruptor</a:t>
            </a:r>
            <a:r>
              <a:rPr lang="en-US" dirty="0">
                <a:effectLst/>
              </a:rPr>
              <a:t> que al </a:t>
            </a:r>
            <a:r>
              <a:rPr lang="en-US" dirty="0" err="1">
                <a:effectLst/>
              </a:rPr>
              <a:t>ejecutarlo</a:t>
            </a:r>
            <a:r>
              <a:rPr lang="en-US" dirty="0">
                <a:effectLst/>
              </a:rPr>
              <a:t> de la </a:t>
            </a:r>
            <a:r>
              <a:rPr lang="en-US" dirty="0" err="1">
                <a:effectLst/>
              </a:rPr>
              <a:t>opción</a:t>
            </a:r>
            <a:r>
              <a:rPr lang="en-US" dirty="0">
                <a:effectLst/>
              </a:rPr>
              <a:t> del modo de </a:t>
            </a:r>
            <a:r>
              <a:rPr lang="en-US" dirty="0" err="1">
                <a:effectLst/>
              </a:rPr>
              <a:t>navegación</a:t>
            </a:r>
            <a:r>
              <a:rPr lang="en-US" dirty="0">
                <a:effectLst/>
              </a:rPr>
              <a:t> </a:t>
            </a:r>
            <a:r>
              <a:rPr lang="en-US" dirty="0" err="1">
                <a:effectLst/>
              </a:rPr>
              <a:t>en</a:t>
            </a:r>
            <a:r>
              <a:rPr lang="en-US" dirty="0">
                <a:effectLst/>
              </a:rPr>
              <a:t> internet o local.</a:t>
            </a:r>
          </a:p>
          <a:p>
            <a:pPr indent="-182880" defTabSz="914400">
              <a:lnSpc>
                <a:spcPct val="90000"/>
              </a:lnSpc>
              <a:spcAft>
                <a:spcPts val="800"/>
              </a:spcAft>
              <a:buClr>
                <a:schemeClr val="accent1">
                  <a:lumMod val="75000"/>
                </a:schemeClr>
              </a:buClr>
              <a:buSzPct val="85000"/>
              <a:buFont typeface="Wingdings" pitchFamily="2" charset="2"/>
              <a:buChar char="§"/>
            </a:pPr>
            <a:br>
              <a:rPr lang="en-US" dirty="0">
                <a:effectLst/>
              </a:rPr>
            </a:br>
            <a:r>
              <a:rPr lang="en-US" dirty="0">
                <a:effectLst/>
              </a:rPr>
              <a:t>La </a:t>
            </a:r>
            <a:r>
              <a:rPr lang="en-US" dirty="0" err="1">
                <a:effectLst/>
              </a:rPr>
              <a:t>solución</a:t>
            </a:r>
            <a:r>
              <a:rPr lang="en-US" dirty="0">
                <a:effectLst/>
              </a:rPr>
              <a:t> es usar dos </a:t>
            </a:r>
            <a:r>
              <a:rPr lang="en-US" dirty="0" err="1">
                <a:effectLst/>
              </a:rPr>
              <a:t>archivos</a:t>
            </a:r>
            <a:r>
              <a:rPr lang="en-US" dirty="0">
                <a:effectLst/>
              </a:rPr>
              <a:t> hosts </a:t>
            </a:r>
            <a:r>
              <a:rPr lang="en-US" dirty="0" err="1">
                <a:effectLst/>
              </a:rPr>
              <a:t>diferentes</a:t>
            </a:r>
            <a:r>
              <a:rPr lang="en-US" dirty="0">
                <a:effectLst/>
              </a:rPr>
              <a:t>, que son </a:t>
            </a:r>
            <a:r>
              <a:rPr lang="en-US" dirty="0" err="1">
                <a:effectLst/>
              </a:rPr>
              <a:t>necesarios</a:t>
            </a:r>
            <a:r>
              <a:rPr lang="en-US" dirty="0">
                <a:effectLst/>
              </a:rPr>
              <a:t> de </a:t>
            </a:r>
            <a:r>
              <a:rPr lang="en-US" dirty="0" err="1">
                <a:effectLst/>
              </a:rPr>
              <a:t>crear</a:t>
            </a:r>
            <a:r>
              <a:rPr lang="en-US" dirty="0">
                <a:effectLst/>
              </a:rPr>
              <a:t> y </a:t>
            </a:r>
            <a:r>
              <a:rPr lang="en-US" dirty="0" err="1">
                <a:effectLst/>
              </a:rPr>
              <a:t>copiar</a:t>
            </a:r>
            <a:r>
              <a:rPr lang="en-US" dirty="0">
                <a:effectLst/>
              </a:rPr>
              <a:t> a la </a:t>
            </a:r>
            <a:r>
              <a:rPr lang="en-US" dirty="0" err="1">
                <a:effectLst/>
              </a:rPr>
              <a:t>carpeta</a:t>
            </a:r>
            <a:r>
              <a:rPr lang="en-US" dirty="0">
                <a:effectLst/>
              </a:rPr>
              <a:t> </a:t>
            </a:r>
            <a:r>
              <a:rPr lang="en-US" dirty="0" err="1">
                <a:effectLst/>
              </a:rPr>
              <a:t>etc</a:t>
            </a:r>
            <a:r>
              <a:rPr lang="en-US" dirty="0">
                <a:effectLst/>
              </a:rPr>
              <a:t>, el primero </a:t>
            </a:r>
            <a:r>
              <a:rPr lang="en-US" dirty="0" err="1">
                <a:effectLst/>
              </a:rPr>
              <a:t>llamado</a:t>
            </a:r>
            <a:r>
              <a:rPr lang="en-US" dirty="0">
                <a:effectLst/>
              </a:rPr>
              <a:t>: </a:t>
            </a:r>
            <a:r>
              <a:rPr lang="en-US" i="1" dirty="0">
                <a:effectLst/>
              </a:rPr>
              <a:t>hosts-internet</a:t>
            </a:r>
            <a:r>
              <a:rPr lang="en-US" dirty="0">
                <a:effectLst/>
              </a:rPr>
              <a:t> debe </a:t>
            </a:r>
            <a:r>
              <a:rPr lang="en-US" dirty="0" err="1">
                <a:effectLst/>
              </a:rPr>
              <a:t>contener</a:t>
            </a:r>
            <a:r>
              <a:rPr lang="en-US" dirty="0">
                <a:effectLst/>
              </a:rPr>
              <a:t> las </a:t>
            </a:r>
            <a:r>
              <a:rPr lang="en-US" dirty="0" err="1">
                <a:effectLst/>
              </a:rPr>
              <a:t>siguientes</a:t>
            </a:r>
            <a:r>
              <a:rPr lang="en-US" dirty="0">
                <a:effectLst/>
              </a:rPr>
              <a:t> </a:t>
            </a:r>
            <a:r>
              <a:rPr lang="en-US" dirty="0" err="1">
                <a:effectLst/>
              </a:rPr>
              <a:t>líneas</a:t>
            </a:r>
            <a:r>
              <a:rPr lang="en-US" dirty="0">
                <a:effectLst/>
              </a:rPr>
              <a:t>:</a:t>
            </a:r>
          </a:p>
          <a:p>
            <a:pPr indent="-182880" defTabSz="914400">
              <a:lnSpc>
                <a:spcPct val="90000"/>
              </a:lnSpc>
              <a:spcAft>
                <a:spcPts val="800"/>
              </a:spcAft>
              <a:buClr>
                <a:schemeClr val="accent1">
                  <a:lumMod val="75000"/>
                </a:schemeClr>
              </a:buClr>
              <a:buSzPct val="85000"/>
              <a:buFont typeface="Wingdings" pitchFamily="2" charset="2"/>
              <a:buChar char="§"/>
            </a:pPr>
            <a:endParaRPr lang="en-US" dirty="0"/>
          </a:p>
          <a:p>
            <a:pPr indent="-182880" defTabSz="914400">
              <a:lnSpc>
                <a:spcPct val="90000"/>
              </a:lnSpc>
              <a:spcAft>
                <a:spcPts val="800"/>
              </a:spcAft>
              <a:buClr>
                <a:schemeClr val="accent1">
                  <a:lumMod val="75000"/>
                </a:schemeClr>
              </a:buClr>
              <a:buSzPct val="85000"/>
              <a:buFont typeface="Wingdings" pitchFamily="2" charset="2"/>
              <a:buChar char="§"/>
            </a:pPr>
            <a:endParaRPr lang="en-US" dirty="0">
              <a:effectLst/>
            </a:endParaRPr>
          </a:p>
          <a:p>
            <a:pPr indent="-182880" defTabSz="914400">
              <a:lnSpc>
                <a:spcPct val="90000"/>
              </a:lnSpc>
              <a:spcBef>
                <a:spcPts val="900"/>
              </a:spcBef>
              <a:spcAft>
                <a:spcPts val="750"/>
              </a:spcAft>
              <a:buClr>
                <a:schemeClr val="accent1">
                  <a:lumMod val="75000"/>
                </a:schemeClr>
              </a:buClr>
              <a:buSzPct val="85000"/>
              <a:buFont typeface="Wingdings" pitchFamily="2" charset="2"/>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a:effectLst/>
              </a:rPr>
              <a:t>#127.0.0.0  sitio.ejemplo.com</a:t>
            </a:r>
          </a:p>
          <a:p>
            <a:pPr indent="-182880" defTabSz="914400">
              <a:lnSpc>
                <a:spcPct val="90000"/>
              </a:lnSpc>
              <a:spcBef>
                <a:spcPts val="900"/>
              </a:spcBef>
              <a:spcAft>
                <a:spcPts val="750"/>
              </a:spcAft>
              <a:buClr>
                <a:schemeClr val="accent1">
                  <a:lumMod val="75000"/>
                </a:schemeClr>
              </a:buClr>
              <a:buSzPct val="85000"/>
              <a:buFont typeface="Wingdings" pitchFamily="2" charset="2"/>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a:effectLst/>
              </a:rPr>
              <a:t>#127.0.0.0  otro-sitio.ejemplo.com</a:t>
            </a:r>
          </a:p>
        </p:txBody>
      </p:sp>
      <p:sp>
        <p:nvSpPr>
          <p:cNvPr id="16" name="Oval 15">
            <a:extLst>
              <a:ext uri="{FF2B5EF4-FFF2-40B4-BE49-F238E27FC236}">
                <a16:creationId xmlns:a16="http://schemas.microsoft.com/office/drawing/2014/main" id="{BA218FBC-B2D6-48CA-9289-C4110162ED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01725" y="6229681"/>
            <a:ext cx="457200" cy="457200"/>
          </a:xfrm>
          <a:prstGeom prst="ellipse">
            <a:avLst/>
          </a:prstGeom>
          <a:blipFill dpi="0" rotWithShape="1">
            <a:blip r:embed="rId2">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28" name="Oval 17">
            <a:extLst>
              <a:ext uri="{FF2B5EF4-FFF2-40B4-BE49-F238E27FC236}">
                <a16:creationId xmlns:a16="http://schemas.microsoft.com/office/drawing/2014/main" id="{2DED9084-49DA-4911-ACB7-5F9E4DEFA0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30918" y="6258874"/>
            <a:ext cx="398813" cy="398815"/>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284434451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A0A049D3-90B2-4A8F-A7D6-DAA1F8F1E28C}"/>
              </a:ext>
            </a:extLst>
          </p:cNvPr>
          <p:cNvSpPr txBox="1"/>
          <p:nvPr/>
        </p:nvSpPr>
        <p:spPr>
          <a:xfrm>
            <a:off x="463731" y="639605"/>
            <a:ext cx="8604069" cy="5950347"/>
          </a:xfrm>
          <a:prstGeom prst="rect">
            <a:avLst/>
          </a:prstGeom>
          <a:noFill/>
        </p:spPr>
        <p:txBody>
          <a:bodyPr wrap="square">
            <a:spAutoFit/>
          </a:bodyPr>
          <a:lstStyle/>
          <a:p>
            <a:pPr>
              <a:lnSpc>
                <a:spcPts val="2100"/>
              </a:lnSpc>
              <a:spcAft>
                <a:spcPts val="800"/>
              </a:spcAft>
            </a:pPr>
            <a:r>
              <a:rPr lang="es-ES" sz="1800" dirty="0">
                <a:solidFill>
                  <a:srgbClr val="333333"/>
                </a:solidFill>
                <a:effectLst/>
                <a:latin typeface="Arial" panose="020B0604020202020204" pitchFamily="34" charset="0"/>
                <a:ea typeface="Times New Roman" panose="02020603050405020304" pitchFamily="18" charset="0"/>
                <a:cs typeface="Times New Roman" panose="02020603050405020304" pitchFamily="18" charset="0"/>
              </a:rPr>
              <a:t>El segundo nombrado </a:t>
            </a:r>
            <a:r>
              <a:rPr lang="es-ES" sz="1800" i="1" dirty="0">
                <a:solidFill>
                  <a:srgbClr val="333333"/>
                </a:solidFill>
                <a:effectLst/>
                <a:latin typeface="Arial" panose="020B0604020202020204" pitchFamily="34" charset="0"/>
                <a:ea typeface="Times New Roman" panose="02020603050405020304" pitchFamily="18" charset="0"/>
                <a:cs typeface="Times New Roman" panose="02020603050405020304" pitchFamily="18" charset="0"/>
              </a:rPr>
              <a:t>hosts-local</a:t>
            </a:r>
            <a:r>
              <a:rPr lang="es-ES" sz="1800" dirty="0">
                <a:solidFill>
                  <a:srgbClr val="333333"/>
                </a:solidFill>
                <a:effectLst/>
                <a:latin typeface="Arial" panose="020B0604020202020204" pitchFamily="34" charset="0"/>
                <a:ea typeface="Times New Roman" panose="02020603050405020304" pitchFamily="18" charset="0"/>
                <a:cs typeface="Times New Roman" panose="02020603050405020304" pitchFamily="18" charset="0"/>
              </a:rPr>
              <a:t> contiene:</a:t>
            </a:r>
          </a:p>
          <a:p>
            <a:pPr latinLnBrk="1">
              <a:lnSpc>
                <a:spcPts val="1680"/>
              </a:lnSpc>
              <a:spcBef>
                <a:spcPts val="900"/>
              </a:spcBef>
              <a:spcAft>
                <a:spcPts val="75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s-ES" sz="1800" dirty="0">
                <a:solidFill>
                  <a:srgbClr val="333333"/>
                </a:solidFill>
                <a:effectLst/>
                <a:latin typeface="Courier New" panose="02070309020205020404" pitchFamily="49" charset="0"/>
                <a:ea typeface="Times New Roman" panose="02020603050405020304" pitchFamily="18" charset="0"/>
                <a:cs typeface="Times New Roman" panose="02020603050405020304" pitchFamily="18" charset="0"/>
              </a:rPr>
              <a:t>127.0.0.0  sitio.ejemplo.com</a:t>
            </a: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a:p>
            <a:pPr latinLnBrk="1">
              <a:lnSpc>
                <a:spcPts val="1680"/>
              </a:lnSpc>
              <a:spcBef>
                <a:spcPts val="900"/>
              </a:spcBef>
              <a:spcAft>
                <a:spcPts val="75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s-ES" sz="1800" dirty="0">
                <a:solidFill>
                  <a:srgbClr val="333333"/>
                </a:solidFill>
                <a:effectLst/>
                <a:latin typeface="Courier New" panose="02070309020205020404" pitchFamily="49" charset="0"/>
                <a:ea typeface="Times New Roman" panose="02020603050405020304" pitchFamily="18" charset="0"/>
                <a:cs typeface="Times New Roman" panose="02020603050405020304" pitchFamily="18" charset="0"/>
              </a:rPr>
              <a:t>127.0.0.0  otro-sitio.ejemplo.com</a:t>
            </a: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2100"/>
              </a:lnSpc>
              <a:spcAft>
                <a:spcPts val="800"/>
              </a:spcAft>
            </a:pPr>
            <a:endParaRPr lang="es-ES" sz="1200"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2100"/>
              </a:lnSpc>
              <a:spcAft>
                <a:spcPts val="800"/>
              </a:spcAft>
            </a:pPr>
            <a:r>
              <a:rPr lang="es-ES" dirty="0">
                <a:solidFill>
                  <a:srgbClr val="333333"/>
                </a:solidFill>
                <a:latin typeface="Arial" panose="020B0604020202020204" pitchFamily="34" charset="0"/>
                <a:ea typeface="Times New Roman" panose="02020603050405020304" pitchFamily="18" charset="0"/>
                <a:cs typeface="Times New Roman" panose="02020603050405020304" pitchFamily="18" charset="0"/>
              </a:rPr>
              <a:t>La </a:t>
            </a:r>
            <a:r>
              <a:rPr lang="es-ES" sz="1800" dirty="0">
                <a:solidFill>
                  <a:srgbClr val="333333"/>
                </a:solidFill>
                <a:effectLst/>
                <a:latin typeface="Arial" panose="020B0604020202020204" pitchFamily="34" charset="0"/>
                <a:ea typeface="Times New Roman" panose="02020603050405020304" pitchFamily="18" charset="0"/>
                <a:cs typeface="Times New Roman" panose="02020603050405020304" pitchFamily="18" charset="0"/>
              </a:rPr>
              <a:t>diferencia es el signo # que deja sin efecto la línea en la que se inserte, por lo que en ese caso la navegación a: sitio.ejemplo.com será en internet.</a:t>
            </a:r>
            <a:endParaRPr lang="es-ES" sz="1200" dirty="0">
              <a:effectLst/>
              <a:latin typeface="Calibri" panose="020F0502020204030204" pitchFamily="34" charset="0"/>
              <a:ea typeface="Calibri" panose="020F0502020204030204" pitchFamily="34" charset="0"/>
              <a:cs typeface="Times New Roman" panose="02020603050405020304" pitchFamily="18" charset="0"/>
            </a:endParaRPr>
          </a:p>
          <a:p>
            <a:br>
              <a:rPr lang="es-ES" sz="1800" dirty="0">
                <a:solidFill>
                  <a:srgbClr val="333333"/>
                </a:solidFill>
                <a:effectLst/>
                <a:latin typeface="Arial" panose="020B0604020202020204" pitchFamily="34" charset="0"/>
                <a:ea typeface="Times New Roman" panose="02020603050405020304" pitchFamily="18" charset="0"/>
              </a:rPr>
            </a:br>
            <a:r>
              <a:rPr lang="es-ES" sz="1800" dirty="0">
                <a:solidFill>
                  <a:srgbClr val="333333"/>
                </a:solidFill>
                <a:effectLst/>
                <a:latin typeface="Arial" panose="020B0604020202020204" pitchFamily="34" charset="0"/>
                <a:ea typeface="Times New Roman" panose="02020603050405020304" pitchFamily="18" charset="0"/>
              </a:rPr>
              <a:t>Asegurar que los dos archivos creados no posean extensión de archivo.</a:t>
            </a:r>
            <a:br>
              <a:rPr lang="es-ES" sz="1800" dirty="0">
                <a:solidFill>
                  <a:srgbClr val="333333"/>
                </a:solidFill>
                <a:effectLst/>
                <a:latin typeface="Arial" panose="020B0604020202020204" pitchFamily="34" charset="0"/>
                <a:ea typeface="Times New Roman" panose="02020603050405020304" pitchFamily="18" charset="0"/>
              </a:rPr>
            </a:br>
            <a:r>
              <a:rPr lang="es-ES" sz="1800" dirty="0">
                <a:solidFill>
                  <a:srgbClr val="333333"/>
                </a:solidFill>
                <a:effectLst/>
                <a:latin typeface="Arial" panose="020B0604020202020204" pitchFamily="34" charset="0"/>
                <a:ea typeface="Times New Roman" panose="02020603050405020304" pitchFamily="18" charset="0"/>
              </a:rPr>
              <a:t>El tercer archivo es un simple script que se puede tener a mano en el escritorio y que al ejecutarlo permite que el usuario escoja dos opciones: navegación en internet o la navegación local.</a:t>
            </a:r>
          </a:p>
          <a:p>
            <a:br>
              <a:rPr lang="es-ES" sz="1800" dirty="0">
                <a:solidFill>
                  <a:srgbClr val="333333"/>
                </a:solidFill>
                <a:effectLst/>
                <a:latin typeface="Arial" panose="020B0604020202020204" pitchFamily="34" charset="0"/>
                <a:ea typeface="Times New Roman" panose="02020603050405020304" pitchFamily="18" charset="0"/>
              </a:rPr>
            </a:br>
            <a:r>
              <a:rPr lang="es-ES" sz="1800" dirty="0">
                <a:solidFill>
                  <a:srgbClr val="333333"/>
                </a:solidFill>
                <a:effectLst/>
                <a:latin typeface="Arial" panose="020B0604020202020204" pitchFamily="34" charset="0"/>
                <a:ea typeface="Times New Roman" panose="02020603050405020304" pitchFamily="18" charset="0"/>
              </a:rPr>
              <a:t>Lo que hace es escribir el contenido en el archivo hosts original, copiándolo de uno de los dos archivos creados, según se seleccione.</a:t>
            </a:r>
            <a:br>
              <a:rPr lang="es-ES" sz="1800" dirty="0">
                <a:solidFill>
                  <a:srgbClr val="333333"/>
                </a:solidFill>
                <a:effectLst/>
                <a:latin typeface="Arial" panose="020B0604020202020204" pitchFamily="34" charset="0"/>
                <a:ea typeface="Times New Roman" panose="02020603050405020304" pitchFamily="18" charset="0"/>
              </a:rPr>
            </a:br>
            <a:r>
              <a:rPr lang="es-ES" sz="1800" dirty="0">
                <a:solidFill>
                  <a:srgbClr val="333333"/>
                </a:solidFill>
                <a:effectLst/>
                <a:latin typeface="Arial" panose="020B0604020202020204" pitchFamily="34" charset="0"/>
                <a:ea typeface="Times New Roman" panose="02020603050405020304" pitchFamily="18" charset="0"/>
              </a:rPr>
              <a:t>Crear el archivo </a:t>
            </a:r>
            <a:r>
              <a:rPr lang="es-ES" sz="1800" dirty="0" err="1">
                <a:solidFill>
                  <a:srgbClr val="333333"/>
                </a:solidFill>
                <a:effectLst/>
                <a:latin typeface="Arial" panose="020B0604020202020204" pitchFamily="34" charset="0"/>
                <a:ea typeface="Times New Roman" panose="02020603050405020304" pitchFamily="18" charset="0"/>
              </a:rPr>
              <a:t>batch</a:t>
            </a:r>
            <a:r>
              <a:rPr lang="es-ES" sz="1800" dirty="0">
                <a:solidFill>
                  <a:srgbClr val="333333"/>
                </a:solidFill>
                <a:effectLst/>
                <a:latin typeface="Arial" panose="020B0604020202020204" pitchFamily="34" charset="0"/>
                <a:ea typeface="Times New Roman" panose="02020603050405020304" pitchFamily="18" charset="0"/>
              </a:rPr>
              <a:t> usando el siguiente código.</a:t>
            </a:r>
          </a:p>
          <a:p>
            <a:br>
              <a:rPr lang="es-ES" sz="1800" dirty="0">
                <a:solidFill>
                  <a:srgbClr val="333333"/>
                </a:solidFill>
                <a:effectLst/>
                <a:latin typeface="Arial" panose="020B0604020202020204" pitchFamily="34" charset="0"/>
                <a:ea typeface="Times New Roman" panose="02020603050405020304" pitchFamily="18" charset="0"/>
              </a:rPr>
            </a:br>
            <a:r>
              <a:rPr lang="es-ES" sz="1800" dirty="0">
                <a:solidFill>
                  <a:srgbClr val="333333"/>
                </a:solidFill>
                <a:effectLst/>
                <a:latin typeface="Arial" panose="020B0604020202020204" pitchFamily="34" charset="0"/>
                <a:ea typeface="Times New Roman" panose="02020603050405020304" pitchFamily="18" charset="0"/>
              </a:rPr>
              <a:t>Si tienes dudas lee el siguiente artículo que explica cómo crearlo: </a:t>
            </a:r>
            <a:r>
              <a:rPr lang="es-ES" sz="1800" u="sng" dirty="0">
                <a:solidFill>
                  <a:srgbClr val="064F78"/>
                </a:solidFill>
                <a:effectLst/>
                <a:latin typeface="Arial" panose="020B0604020202020204" pitchFamily="34" charset="0"/>
                <a:ea typeface="Times New Roman" panose="02020603050405020304" pitchFamily="18" charset="0"/>
                <a:hlinkClick r:id="rId2"/>
              </a:rPr>
              <a:t>Qué son los archivos BATCH o BAT, usos prácticos y como crearlos</a:t>
            </a:r>
            <a:br>
              <a:rPr lang="es-ES" sz="1800" dirty="0">
                <a:solidFill>
                  <a:srgbClr val="333333"/>
                </a:solidFill>
                <a:effectLst/>
                <a:latin typeface="Arial" panose="020B0604020202020204" pitchFamily="34" charset="0"/>
                <a:ea typeface="Times New Roman" panose="02020603050405020304" pitchFamily="18" charset="0"/>
              </a:rPr>
            </a:br>
            <a:endParaRPr lang="es-ES" dirty="0"/>
          </a:p>
        </p:txBody>
      </p:sp>
      <p:pic>
        <p:nvPicPr>
          <p:cNvPr id="10242" name="Picture 2" descr="Servidores Linux vs Servidores Windows ¿Cual elegir? - Datacenter1">
            <a:extLst>
              <a:ext uri="{FF2B5EF4-FFF2-40B4-BE49-F238E27FC236}">
                <a16:creationId xmlns:a16="http://schemas.microsoft.com/office/drawing/2014/main" id="{BC7CC6D5-131A-48F5-A0F7-E0C75A1816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01125" y="4657725"/>
            <a:ext cx="3124199" cy="2105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807530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4A77EBB0-3645-41A5-82C0-D9C9EFB4EE20}"/>
              </a:ext>
            </a:extLst>
          </p:cNvPr>
          <p:cNvSpPr txBox="1"/>
          <p:nvPr/>
        </p:nvSpPr>
        <p:spPr>
          <a:xfrm>
            <a:off x="1362679" y="589660"/>
            <a:ext cx="8922372" cy="5498722"/>
          </a:xfrm>
          <a:prstGeom prst="rect">
            <a:avLst/>
          </a:prstGeom>
          <a:noFill/>
        </p:spPr>
        <p:txBody>
          <a:bodyPr wrap="square">
            <a:spAutoFit/>
          </a:bodyPr>
          <a:lstStyle/>
          <a:p>
            <a:pPr latinLnBrk="1">
              <a:lnSpc>
                <a:spcPts val="1680"/>
              </a:lnSpc>
              <a:spcBef>
                <a:spcPts val="900"/>
              </a:spcBef>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s-ES" sz="1600" dirty="0">
                <a:solidFill>
                  <a:srgbClr val="333333"/>
                </a:solidFill>
                <a:effectLst/>
                <a:latin typeface="Courier New" panose="02070309020205020404" pitchFamily="49" charset="0"/>
                <a:ea typeface="Times New Roman" panose="02020603050405020304" pitchFamily="18" charset="0"/>
                <a:cs typeface="Times New Roman" panose="02020603050405020304" pitchFamily="18" charset="0"/>
              </a:rPr>
              <a:t> :: (c) </a:t>
            </a:r>
            <a:r>
              <a:rPr lang="es-ES" sz="1600" dirty="0" err="1">
                <a:solidFill>
                  <a:srgbClr val="333333"/>
                </a:solidFill>
                <a:effectLst/>
                <a:latin typeface="Courier New" panose="02070309020205020404" pitchFamily="49" charset="0"/>
                <a:ea typeface="Times New Roman" panose="02020603050405020304" pitchFamily="18" charset="0"/>
                <a:cs typeface="Times New Roman" panose="02020603050405020304" pitchFamily="18" charset="0"/>
              </a:rPr>
              <a:t>Norfi</a:t>
            </a:r>
            <a:r>
              <a:rPr lang="es-ES" sz="1600" dirty="0">
                <a:solidFill>
                  <a:srgbClr val="333333"/>
                </a:solidFill>
                <a:effectLst/>
                <a:latin typeface="Courier New" panose="02070309020205020404" pitchFamily="49" charset="0"/>
                <a:ea typeface="Times New Roman" panose="02020603050405020304" pitchFamily="18" charset="0"/>
                <a:cs typeface="Times New Roman" panose="02020603050405020304" pitchFamily="18" charset="0"/>
              </a:rPr>
              <a:t> 2011 - http://norfipc.com</a:t>
            </a:r>
            <a:endParaRPr lang="es-ES" sz="1600" dirty="0">
              <a:effectLst/>
              <a:latin typeface="Calibri" panose="020F0502020204030204" pitchFamily="34" charset="0"/>
              <a:ea typeface="Calibri" panose="020F0502020204030204" pitchFamily="34" charset="0"/>
              <a:cs typeface="Times New Roman" panose="02020603050405020304" pitchFamily="18" charset="0"/>
            </a:endParaRPr>
          </a:p>
          <a:p>
            <a:pPr latinLnBrk="1">
              <a:lnSpc>
                <a:spcPts val="1680"/>
              </a:lnSpc>
              <a:spcBef>
                <a:spcPts val="900"/>
              </a:spcBef>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s-ES" sz="1600" dirty="0">
                <a:solidFill>
                  <a:srgbClr val="333333"/>
                </a:solidFill>
                <a:effectLst/>
                <a:latin typeface="Courier New" panose="02070309020205020404" pitchFamily="49" charset="0"/>
                <a:ea typeface="Times New Roman" panose="02020603050405020304" pitchFamily="18" charset="0"/>
                <a:cs typeface="Times New Roman" panose="02020603050405020304" pitchFamily="18" charset="0"/>
              </a:rPr>
              <a:t>@echo off</a:t>
            </a:r>
            <a:endParaRPr lang="es-ES" sz="1600" dirty="0">
              <a:effectLst/>
              <a:latin typeface="Calibri" panose="020F0502020204030204" pitchFamily="34" charset="0"/>
              <a:ea typeface="Calibri" panose="020F0502020204030204" pitchFamily="34" charset="0"/>
              <a:cs typeface="Times New Roman" panose="02020603050405020304" pitchFamily="18" charset="0"/>
            </a:endParaRPr>
          </a:p>
          <a:p>
            <a:pPr latinLnBrk="1">
              <a:lnSpc>
                <a:spcPts val="1680"/>
              </a:lnSpc>
              <a:spcBef>
                <a:spcPts val="900"/>
              </a:spcBef>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s-ES" sz="1600" dirty="0" err="1">
                <a:solidFill>
                  <a:srgbClr val="333333"/>
                </a:solidFill>
                <a:effectLst/>
                <a:latin typeface="Courier New" panose="02070309020205020404" pitchFamily="49" charset="0"/>
                <a:ea typeface="Times New Roman" panose="02020603050405020304" pitchFamily="18" charset="0"/>
                <a:cs typeface="Times New Roman" panose="02020603050405020304" pitchFamily="18" charset="0"/>
              </a:rPr>
              <a:t>mode</a:t>
            </a:r>
            <a:r>
              <a:rPr lang="es-ES" sz="1600" dirty="0">
                <a:solidFill>
                  <a:srgbClr val="333333"/>
                </a:solidFill>
                <a:effectLst/>
                <a:latin typeface="Courier New" panose="02070309020205020404" pitchFamily="49" charset="0"/>
                <a:ea typeface="Times New Roman" panose="02020603050405020304" pitchFamily="18" charset="0"/>
                <a:cs typeface="Times New Roman" panose="02020603050405020304" pitchFamily="18" charset="0"/>
              </a:rPr>
              <a:t> con </a:t>
            </a:r>
            <a:r>
              <a:rPr lang="es-ES" sz="1600" dirty="0" err="1">
                <a:solidFill>
                  <a:srgbClr val="333333"/>
                </a:solidFill>
                <a:effectLst/>
                <a:latin typeface="Courier New" panose="02070309020205020404" pitchFamily="49" charset="0"/>
                <a:ea typeface="Times New Roman" panose="02020603050405020304" pitchFamily="18" charset="0"/>
                <a:cs typeface="Times New Roman" panose="02020603050405020304" pitchFamily="18" charset="0"/>
              </a:rPr>
              <a:t>cols</a:t>
            </a:r>
            <a:r>
              <a:rPr lang="es-ES" sz="1600" dirty="0">
                <a:solidFill>
                  <a:srgbClr val="333333"/>
                </a:solidFill>
                <a:effectLst/>
                <a:latin typeface="Courier New" panose="02070309020205020404" pitchFamily="49" charset="0"/>
                <a:ea typeface="Times New Roman" panose="02020603050405020304" pitchFamily="18" charset="0"/>
                <a:cs typeface="Times New Roman" panose="02020603050405020304" pitchFamily="18" charset="0"/>
              </a:rPr>
              <a:t>=30 </a:t>
            </a:r>
            <a:r>
              <a:rPr lang="es-ES" sz="1600" dirty="0" err="1">
                <a:solidFill>
                  <a:srgbClr val="333333"/>
                </a:solidFill>
                <a:effectLst/>
                <a:latin typeface="Courier New" panose="02070309020205020404" pitchFamily="49" charset="0"/>
                <a:ea typeface="Times New Roman" panose="02020603050405020304" pitchFamily="18" charset="0"/>
                <a:cs typeface="Times New Roman" panose="02020603050405020304" pitchFamily="18" charset="0"/>
              </a:rPr>
              <a:t>lines</a:t>
            </a:r>
            <a:r>
              <a:rPr lang="es-ES" sz="1600" dirty="0">
                <a:solidFill>
                  <a:srgbClr val="333333"/>
                </a:solidFill>
                <a:effectLst/>
                <a:latin typeface="Courier New" panose="02070309020205020404" pitchFamily="49" charset="0"/>
                <a:ea typeface="Times New Roman" panose="02020603050405020304" pitchFamily="18" charset="0"/>
                <a:cs typeface="Times New Roman" panose="02020603050405020304" pitchFamily="18" charset="0"/>
              </a:rPr>
              <a:t>=7</a:t>
            </a:r>
            <a:endParaRPr lang="es-ES" sz="1600" dirty="0">
              <a:effectLst/>
              <a:latin typeface="Calibri" panose="020F0502020204030204" pitchFamily="34" charset="0"/>
              <a:ea typeface="Calibri" panose="020F0502020204030204" pitchFamily="34" charset="0"/>
              <a:cs typeface="Times New Roman" panose="02020603050405020304" pitchFamily="18" charset="0"/>
            </a:endParaRPr>
          </a:p>
          <a:p>
            <a:pPr latinLnBrk="1">
              <a:lnSpc>
                <a:spcPts val="1680"/>
              </a:lnSpc>
              <a:spcBef>
                <a:spcPts val="900"/>
              </a:spcBef>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s-ES" sz="1600" dirty="0">
                <a:solidFill>
                  <a:srgbClr val="333333"/>
                </a:solidFill>
                <a:effectLst/>
                <a:latin typeface="Courier New" panose="02070309020205020404" pitchFamily="49" charset="0"/>
                <a:ea typeface="Times New Roman" panose="02020603050405020304" pitchFamily="18" charset="0"/>
                <a:cs typeface="Times New Roman" panose="02020603050405020304" pitchFamily="18" charset="0"/>
              </a:rPr>
              <a:t>echo Escoge:</a:t>
            </a:r>
            <a:endParaRPr lang="es-ES" sz="1600" dirty="0">
              <a:effectLst/>
              <a:latin typeface="Calibri" panose="020F0502020204030204" pitchFamily="34" charset="0"/>
              <a:ea typeface="Calibri" panose="020F0502020204030204" pitchFamily="34" charset="0"/>
              <a:cs typeface="Times New Roman" panose="02020603050405020304" pitchFamily="18" charset="0"/>
            </a:endParaRPr>
          </a:p>
          <a:p>
            <a:pPr latinLnBrk="1">
              <a:lnSpc>
                <a:spcPts val="1680"/>
              </a:lnSpc>
              <a:spcBef>
                <a:spcPts val="900"/>
              </a:spcBef>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s-ES" sz="1600" dirty="0">
                <a:solidFill>
                  <a:srgbClr val="333333"/>
                </a:solidFill>
                <a:effectLst/>
                <a:latin typeface="Courier New" panose="02070309020205020404" pitchFamily="49" charset="0"/>
                <a:ea typeface="Times New Roman" panose="02020603050405020304" pitchFamily="18" charset="0"/>
                <a:cs typeface="Times New Roman" panose="02020603050405020304" pitchFamily="18" charset="0"/>
              </a:rPr>
              <a:t>set /p host=1 Internet y 2 local:</a:t>
            </a:r>
            <a:endParaRPr lang="es-ES" sz="1600" dirty="0">
              <a:effectLst/>
              <a:latin typeface="Calibri" panose="020F0502020204030204" pitchFamily="34" charset="0"/>
              <a:ea typeface="Calibri" panose="020F0502020204030204" pitchFamily="34" charset="0"/>
              <a:cs typeface="Times New Roman" panose="02020603050405020304" pitchFamily="18" charset="0"/>
            </a:endParaRPr>
          </a:p>
          <a:p>
            <a:pPr latinLnBrk="1">
              <a:lnSpc>
                <a:spcPts val="1680"/>
              </a:lnSpc>
              <a:spcBef>
                <a:spcPts val="900"/>
              </a:spcBef>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s-ES" sz="1600" dirty="0" err="1">
                <a:solidFill>
                  <a:srgbClr val="333333"/>
                </a:solidFill>
                <a:effectLst/>
                <a:latin typeface="Courier New" panose="02070309020205020404" pitchFamily="49" charset="0"/>
                <a:ea typeface="Times New Roman" panose="02020603050405020304" pitchFamily="18" charset="0"/>
                <a:cs typeface="Times New Roman" panose="02020603050405020304" pitchFamily="18" charset="0"/>
              </a:rPr>
              <a:t>if</a:t>
            </a:r>
            <a:r>
              <a:rPr lang="es-ES" sz="1600" dirty="0">
                <a:solidFill>
                  <a:srgbClr val="333333"/>
                </a:solidFill>
                <a:effectLst/>
                <a:latin typeface="Courier New" panose="02070309020205020404" pitchFamily="49" charset="0"/>
                <a:ea typeface="Times New Roman" panose="02020603050405020304" pitchFamily="18" charset="0"/>
                <a:cs typeface="Times New Roman" panose="02020603050405020304" pitchFamily="18" charset="0"/>
              </a:rPr>
              <a:t> %host%== 1 </a:t>
            </a:r>
            <a:r>
              <a:rPr lang="es-ES" sz="1600" dirty="0" err="1">
                <a:solidFill>
                  <a:srgbClr val="333333"/>
                </a:solidFill>
                <a:effectLst/>
                <a:latin typeface="Courier New" panose="02070309020205020404" pitchFamily="49" charset="0"/>
                <a:ea typeface="Times New Roman" panose="02020603050405020304" pitchFamily="18" charset="0"/>
                <a:cs typeface="Times New Roman" panose="02020603050405020304" pitchFamily="18" charset="0"/>
              </a:rPr>
              <a:t>goto</a:t>
            </a:r>
            <a:r>
              <a:rPr lang="es-ES" sz="1600" dirty="0">
                <a:solidFill>
                  <a:srgbClr val="333333"/>
                </a:solidFill>
                <a:effectLst/>
                <a:latin typeface="Courier New" panose="02070309020205020404" pitchFamily="49" charset="0"/>
                <a:ea typeface="Times New Roman" panose="02020603050405020304" pitchFamily="18" charset="0"/>
                <a:cs typeface="Times New Roman" panose="02020603050405020304" pitchFamily="18" charset="0"/>
              </a:rPr>
              <a:t> internet</a:t>
            </a:r>
            <a:endParaRPr lang="es-ES" sz="1600" dirty="0">
              <a:effectLst/>
              <a:latin typeface="Calibri" panose="020F0502020204030204" pitchFamily="34" charset="0"/>
              <a:ea typeface="Calibri" panose="020F0502020204030204" pitchFamily="34" charset="0"/>
              <a:cs typeface="Times New Roman" panose="02020603050405020304" pitchFamily="18" charset="0"/>
            </a:endParaRPr>
          </a:p>
          <a:p>
            <a:pPr latinLnBrk="1">
              <a:lnSpc>
                <a:spcPts val="1680"/>
              </a:lnSpc>
              <a:spcBef>
                <a:spcPts val="900"/>
              </a:spcBef>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s-ES" sz="1600" dirty="0" err="1">
                <a:solidFill>
                  <a:srgbClr val="333333"/>
                </a:solidFill>
                <a:effectLst/>
                <a:latin typeface="Courier New" panose="02070309020205020404" pitchFamily="49" charset="0"/>
                <a:ea typeface="Times New Roman" panose="02020603050405020304" pitchFamily="18" charset="0"/>
                <a:cs typeface="Times New Roman" panose="02020603050405020304" pitchFamily="18" charset="0"/>
              </a:rPr>
              <a:t>if</a:t>
            </a:r>
            <a:r>
              <a:rPr lang="es-ES" sz="1600" dirty="0">
                <a:solidFill>
                  <a:srgbClr val="333333"/>
                </a:solidFill>
                <a:effectLst/>
                <a:latin typeface="Courier New" panose="02070309020205020404" pitchFamily="49" charset="0"/>
                <a:ea typeface="Times New Roman" panose="02020603050405020304" pitchFamily="18" charset="0"/>
                <a:cs typeface="Times New Roman" panose="02020603050405020304" pitchFamily="18" charset="0"/>
              </a:rPr>
              <a:t> %host%== 2 </a:t>
            </a:r>
            <a:r>
              <a:rPr lang="es-ES" sz="1600" dirty="0" err="1">
                <a:solidFill>
                  <a:srgbClr val="333333"/>
                </a:solidFill>
                <a:effectLst/>
                <a:latin typeface="Courier New" panose="02070309020205020404" pitchFamily="49" charset="0"/>
                <a:ea typeface="Times New Roman" panose="02020603050405020304" pitchFamily="18" charset="0"/>
                <a:cs typeface="Times New Roman" panose="02020603050405020304" pitchFamily="18" charset="0"/>
              </a:rPr>
              <a:t>goto</a:t>
            </a:r>
            <a:r>
              <a:rPr lang="es-ES" sz="1600" dirty="0">
                <a:solidFill>
                  <a:srgbClr val="333333"/>
                </a:solidFill>
                <a:effectLst/>
                <a:latin typeface="Courier New" panose="02070309020205020404" pitchFamily="49" charset="0"/>
                <a:ea typeface="Times New Roman" panose="02020603050405020304" pitchFamily="18" charset="0"/>
                <a:cs typeface="Times New Roman" panose="02020603050405020304" pitchFamily="18" charset="0"/>
              </a:rPr>
              <a:t> local</a:t>
            </a:r>
            <a:endParaRPr lang="es-ES" sz="1600" dirty="0">
              <a:effectLst/>
              <a:latin typeface="Calibri" panose="020F0502020204030204" pitchFamily="34" charset="0"/>
              <a:ea typeface="Calibri" panose="020F0502020204030204" pitchFamily="34" charset="0"/>
              <a:cs typeface="Times New Roman" panose="02020603050405020304" pitchFamily="18" charset="0"/>
            </a:endParaRPr>
          </a:p>
          <a:p>
            <a:pPr latinLnBrk="1">
              <a:lnSpc>
                <a:spcPts val="1680"/>
              </a:lnSpc>
              <a:spcBef>
                <a:spcPts val="900"/>
              </a:spcBef>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s-ES" sz="1600" dirty="0">
                <a:solidFill>
                  <a:srgbClr val="333333"/>
                </a:solidFill>
                <a:effectLst/>
                <a:latin typeface="Courier New" panose="02070309020205020404" pitchFamily="49" charset="0"/>
                <a:ea typeface="Times New Roman" panose="02020603050405020304" pitchFamily="18" charset="0"/>
                <a:cs typeface="Times New Roman" panose="02020603050405020304" pitchFamily="18" charset="0"/>
              </a:rPr>
              <a:t>:internet </a:t>
            </a:r>
            <a:endParaRPr lang="es-ES" sz="1600" dirty="0">
              <a:effectLst/>
              <a:latin typeface="Calibri" panose="020F0502020204030204" pitchFamily="34" charset="0"/>
              <a:ea typeface="Calibri" panose="020F0502020204030204" pitchFamily="34" charset="0"/>
              <a:cs typeface="Times New Roman" panose="02020603050405020304" pitchFamily="18" charset="0"/>
            </a:endParaRPr>
          </a:p>
          <a:p>
            <a:pPr latinLnBrk="1">
              <a:lnSpc>
                <a:spcPts val="1680"/>
              </a:lnSpc>
              <a:spcBef>
                <a:spcPts val="900"/>
              </a:spcBef>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s-ES" sz="1600" dirty="0" err="1">
                <a:solidFill>
                  <a:srgbClr val="333333"/>
                </a:solidFill>
                <a:effectLst/>
                <a:latin typeface="Courier New" panose="02070309020205020404" pitchFamily="49" charset="0"/>
                <a:ea typeface="Times New Roman" panose="02020603050405020304" pitchFamily="18" charset="0"/>
                <a:cs typeface="Times New Roman" panose="02020603050405020304" pitchFamily="18" charset="0"/>
              </a:rPr>
              <a:t>pushd</a:t>
            </a:r>
            <a:r>
              <a:rPr lang="es-ES" sz="1600" dirty="0">
                <a:solidFill>
                  <a:srgbClr val="333333"/>
                </a:solidFill>
                <a:effectLst/>
                <a:latin typeface="Courier New" panose="02070309020205020404" pitchFamily="49" charset="0"/>
                <a:ea typeface="Times New Roman" panose="02020603050405020304" pitchFamily="18" charset="0"/>
                <a:cs typeface="Times New Roman" panose="02020603050405020304" pitchFamily="18" charset="0"/>
              </a:rPr>
              <a:t> "%</a:t>
            </a:r>
            <a:r>
              <a:rPr lang="es-ES" sz="1600" dirty="0" err="1">
                <a:solidFill>
                  <a:srgbClr val="333333"/>
                </a:solidFill>
                <a:effectLst/>
                <a:latin typeface="Courier New" panose="02070309020205020404" pitchFamily="49" charset="0"/>
                <a:ea typeface="Times New Roman" panose="02020603050405020304" pitchFamily="18" charset="0"/>
                <a:cs typeface="Times New Roman" panose="02020603050405020304" pitchFamily="18" charset="0"/>
              </a:rPr>
              <a:t>systemroot</a:t>
            </a:r>
            <a:r>
              <a:rPr lang="es-ES" sz="1600" dirty="0">
                <a:solidFill>
                  <a:srgbClr val="333333"/>
                </a:solidFill>
                <a:effectLst/>
                <a:latin typeface="Courier New" panose="02070309020205020404" pitchFamily="49" charset="0"/>
                <a:ea typeface="Times New Roman" panose="02020603050405020304" pitchFamily="18" charset="0"/>
                <a:cs typeface="Times New Roman" panose="02020603050405020304" pitchFamily="18" charset="0"/>
              </a:rPr>
              <a:t>%\system32\Drivers\</a:t>
            </a:r>
            <a:r>
              <a:rPr lang="es-ES" sz="1600" dirty="0" err="1">
                <a:solidFill>
                  <a:srgbClr val="333333"/>
                </a:solidFill>
                <a:effectLst/>
                <a:latin typeface="Courier New" panose="02070309020205020404" pitchFamily="49" charset="0"/>
                <a:ea typeface="Times New Roman" panose="02020603050405020304" pitchFamily="18" charset="0"/>
                <a:cs typeface="Times New Roman" panose="02020603050405020304" pitchFamily="18" charset="0"/>
              </a:rPr>
              <a:t>etc</a:t>
            </a:r>
            <a:r>
              <a:rPr lang="es-ES" sz="1600" dirty="0">
                <a:solidFill>
                  <a:srgbClr val="333333"/>
                </a:solidFill>
                <a:effectLst/>
                <a:latin typeface="Courier New" panose="02070309020205020404" pitchFamily="49" charset="0"/>
                <a:ea typeface="Times New Roman" panose="02020603050405020304" pitchFamily="18" charset="0"/>
                <a:cs typeface="Times New Roman" panose="02020603050405020304" pitchFamily="18" charset="0"/>
              </a:rPr>
              <a:t>"</a:t>
            </a:r>
            <a:endParaRPr lang="es-ES" sz="1600" dirty="0">
              <a:effectLst/>
              <a:latin typeface="Calibri" panose="020F0502020204030204" pitchFamily="34" charset="0"/>
              <a:ea typeface="Calibri" panose="020F0502020204030204" pitchFamily="34" charset="0"/>
              <a:cs typeface="Times New Roman" panose="02020603050405020304" pitchFamily="18" charset="0"/>
            </a:endParaRPr>
          </a:p>
          <a:p>
            <a:pPr latinLnBrk="1">
              <a:lnSpc>
                <a:spcPts val="1680"/>
              </a:lnSpc>
              <a:spcBef>
                <a:spcPts val="900"/>
              </a:spcBef>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s-ES" sz="1600" dirty="0" err="1">
                <a:solidFill>
                  <a:srgbClr val="333333"/>
                </a:solidFill>
                <a:effectLst/>
                <a:latin typeface="Courier New" panose="02070309020205020404" pitchFamily="49" charset="0"/>
                <a:ea typeface="Times New Roman" panose="02020603050405020304" pitchFamily="18" charset="0"/>
                <a:cs typeface="Times New Roman" panose="02020603050405020304" pitchFamily="18" charset="0"/>
              </a:rPr>
              <a:t>copy</a:t>
            </a:r>
            <a:r>
              <a:rPr lang="es-ES" sz="1600" dirty="0">
                <a:solidFill>
                  <a:srgbClr val="333333"/>
                </a:solidFill>
                <a:effectLst/>
                <a:latin typeface="Courier New" panose="02070309020205020404" pitchFamily="49" charset="0"/>
                <a:ea typeface="Times New Roman" panose="02020603050405020304" pitchFamily="18" charset="0"/>
                <a:cs typeface="Times New Roman" panose="02020603050405020304" pitchFamily="18" charset="0"/>
              </a:rPr>
              <a:t> "%cd%\hosts-internet" "%cd%\hosts"</a:t>
            </a:r>
            <a:endParaRPr lang="es-ES" sz="1600" dirty="0">
              <a:effectLst/>
              <a:latin typeface="Calibri" panose="020F0502020204030204" pitchFamily="34" charset="0"/>
              <a:ea typeface="Calibri" panose="020F0502020204030204" pitchFamily="34" charset="0"/>
              <a:cs typeface="Times New Roman" panose="02020603050405020304" pitchFamily="18" charset="0"/>
            </a:endParaRPr>
          </a:p>
          <a:p>
            <a:pPr latinLnBrk="1">
              <a:lnSpc>
                <a:spcPts val="1680"/>
              </a:lnSpc>
              <a:spcBef>
                <a:spcPts val="900"/>
              </a:spcBef>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s-ES" sz="1600" dirty="0" err="1">
                <a:solidFill>
                  <a:srgbClr val="333333"/>
                </a:solidFill>
                <a:effectLst/>
                <a:latin typeface="Courier New" panose="02070309020205020404" pitchFamily="49" charset="0"/>
                <a:ea typeface="Times New Roman" panose="02020603050405020304" pitchFamily="18" charset="0"/>
                <a:cs typeface="Times New Roman" panose="02020603050405020304" pitchFamily="18" charset="0"/>
              </a:rPr>
              <a:t>exit</a:t>
            </a:r>
            <a:endParaRPr lang="es-ES" sz="1600" dirty="0">
              <a:effectLst/>
              <a:latin typeface="Calibri" panose="020F0502020204030204" pitchFamily="34" charset="0"/>
              <a:ea typeface="Calibri" panose="020F0502020204030204" pitchFamily="34" charset="0"/>
              <a:cs typeface="Times New Roman" panose="02020603050405020304" pitchFamily="18" charset="0"/>
            </a:endParaRPr>
          </a:p>
          <a:p>
            <a:pPr latinLnBrk="1">
              <a:lnSpc>
                <a:spcPts val="1680"/>
              </a:lnSpc>
              <a:spcBef>
                <a:spcPts val="900"/>
              </a:spcBef>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s-ES" sz="1600" dirty="0">
                <a:solidFill>
                  <a:srgbClr val="333333"/>
                </a:solidFill>
                <a:effectLst/>
                <a:latin typeface="Courier New" panose="02070309020205020404" pitchFamily="49" charset="0"/>
                <a:ea typeface="Times New Roman" panose="02020603050405020304" pitchFamily="18" charset="0"/>
                <a:cs typeface="Times New Roman" panose="02020603050405020304" pitchFamily="18" charset="0"/>
              </a:rPr>
              <a:t>:local</a:t>
            </a:r>
            <a:endParaRPr lang="es-ES" sz="1600" dirty="0">
              <a:effectLst/>
              <a:latin typeface="Calibri" panose="020F0502020204030204" pitchFamily="34" charset="0"/>
              <a:ea typeface="Calibri" panose="020F0502020204030204" pitchFamily="34" charset="0"/>
              <a:cs typeface="Times New Roman" panose="02020603050405020304" pitchFamily="18" charset="0"/>
            </a:endParaRPr>
          </a:p>
          <a:p>
            <a:pPr latinLnBrk="1">
              <a:lnSpc>
                <a:spcPts val="1680"/>
              </a:lnSpc>
              <a:spcBef>
                <a:spcPts val="900"/>
              </a:spcBef>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s-ES" sz="1600" dirty="0" err="1">
                <a:solidFill>
                  <a:srgbClr val="333333"/>
                </a:solidFill>
                <a:effectLst/>
                <a:latin typeface="Courier New" panose="02070309020205020404" pitchFamily="49" charset="0"/>
                <a:ea typeface="Times New Roman" panose="02020603050405020304" pitchFamily="18" charset="0"/>
                <a:cs typeface="Times New Roman" panose="02020603050405020304" pitchFamily="18" charset="0"/>
              </a:rPr>
              <a:t>pushd</a:t>
            </a:r>
            <a:r>
              <a:rPr lang="es-ES" sz="1600" dirty="0">
                <a:solidFill>
                  <a:srgbClr val="333333"/>
                </a:solidFill>
                <a:effectLst/>
                <a:latin typeface="Courier New" panose="02070309020205020404" pitchFamily="49" charset="0"/>
                <a:ea typeface="Times New Roman" panose="02020603050405020304" pitchFamily="18" charset="0"/>
                <a:cs typeface="Times New Roman" panose="02020603050405020304" pitchFamily="18" charset="0"/>
              </a:rPr>
              <a:t> "%</a:t>
            </a:r>
            <a:r>
              <a:rPr lang="es-ES" sz="1600" dirty="0" err="1">
                <a:solidFill>
                  <a:srgbClr val="333333"/>
                </a:solidFill>
                <a:effectLst/>
                <a:latin typeface="Courier New" panose="02070309020205020404" pitchFamily="49" charset="0"/>
                <a:ea typeface="Times New Roman" panose="02020603050405020304" pitchFamily="18" charset="0"/>
                <a:cs typeface="Times New Roman" panose="02020603050405020304" pitchFamily="18" charset="0"/>
              </a:rPr>
              <a:t>systemroot</a:t>
            </a:r>
            <a:r>
              <a:rPr lang="es-ES" sz="1600" dirty="0">
                <a:solidFill>
                  <a:srgbClr val="333333"/>
                </a:solidFill>
                <a:effectLst/>
                <a:latin typeface="Courier New" panose="02070309020205020404" pitchFamily="49" charset="0"/>
                <a:ea typeface="Times New Roman" panose="02020603050405020304" pitchFamily="18" charset="0"/>
                <a:cs typeface="Times New Roman" panose="02020603050405020304" pitchFamily="18" charset="0"/>
              </a:rPr>
              <a:t>%\system32\Drivers\</a:t>
            </a:r>
            <a:r>
              <a:rPr lang="es-ES" sz="1600" dirty="0" err="1">
                <a:solidFill>
                  <a:srgbClr val="333333"/>
                </a:solidFill>
                <a:effectLst/>
                <a:latin typeface="Courier New" panose="02070309020205020404" pitchFamily="49" charset="0"/>
                <a:ea typeface="Times New Roman" panose="02020603050405020304" pitchFamily="18" charset="0"/>
                <a:cs typeface="Times New Roman" panose="02020603050405020304" pitchFamily="18" charset="0"/>
              </a:rPr>
              <a:t>etc</a:t>
            </a:r>
            <a:r>
              <a:rPr lang="es-ES" sz="1600" dirty="0">
                <a:solidFill>
                  <a:srgbClr val="333333"/>
                </a:solidFill>
                <a:effectLst/>
                <a:latin typeface="Courier New" panose="02070309020205020404" pitchFamily="49" charset="0"/>
                <a:ea typeface="Times New Roman" panose="02020603050405020304" pitchFamily="18" charset="0"/>
                <a:cs typeface="Times New Roman" panose="02020603050405020304" pitchFamily="18" charset="0"/>
              </a:rPr>
              <a:t>"</a:t>
            </a:r>
            <a:endParaRPr lang="es-ES" sz="1600" dirty="0">
              <a:effectLst/>
              <a:latin typeface="Calibri" panose="020F0502020204030204" pitchFamily="34" charset="0"/>
              <a:ea typeface="Calibri" panose="020F0502020204030204" pitchFamily="34" charset="0"/>
              <a:cs typeface="Times New Roman" panose="02020603050405020304" pitchFamily="18" charset="0"/>
            </a:endParaRPr>
          </a:p>
          <a:p>
            <a:pPr latinLnBrk="1">
              <a:lnSpc>
                <a:spcPts val="1680"/>
              </a:lnSpc>
              <a:spcBef>
                <a:spcPts val="900"/>
              </a:spcBef>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s-ES" sz="1600" dirty="0" err="1">
                <a:solidFill>
                  <a:srgbClr val="333333"/>
                </a:solidFill>
                <a:effectLst/>
                <a:latin typeface="Courier New" panose="02070309020205020404" pitchFamily="49" charset="0"/>
                <a:ea typeface="Times New Roman" panose="02020603050405020304" pitchFamily="18" charset="0"/>
                <a:cs typeface="Times New Roman" panose="02020603050405020304" pitchFamily="18" charset="0"/>
              </a:rPr>
              <a:t>copy</a:t>
            </a:r>
            <a:r>
              <a:rPr lang="es-ES" sz="1600" dirty="0">
                <a:solidFill>
                  <a:srgbClr val="333333"/>
                </a:solidFill>
                <a:effectLst/>
                <a:latin typeface="Courier New" panose="02070309020205020404" pitchFamily="49" charset="0"/>
                <a:ea typeface="Times New Roman" panose="02020603050405020304" pitchFamily="18" charset="0"/>
                <a:cs typeface="Times New Roman" panose="02020603050405020304" pitchFamily="18" charset="0"/>
              </a:rPr>
              <a:t> "%cd%\hosts-local" "%cd%\hosts"</a:t>
            </a:r>
            <a:endParaRPr lang="es-ES" sz="1600" dirty="0">
              <a:effectLst/>
              <a:latin typeface="Calibri" panose="020F0502020204030204" pitchFamily="34" charset="0"/>
              <a:ea typeface="Calibri" panose="020F0502020204030204" pitchFamily="34" charset="0"/>
              <a:cs typeface="Times New Roman" panose="02020603050405020304" pitchFamily="18" charset="0"/>
            </a:endParaRPr>
          </a:p>
          <a:p>
            <a:pPr latinLnBrk="1">
              <a:lnSpc>
                <a:spcPts val="1680"/>
              </a:lnSpc>
              <a:spcBef>
                <a:spcPts val="900"/>
              </a:spcBef>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s-ES" sz="1600" dirty="0" err="1">
                <a:solidFill>
                  <a:srgbClr val="333333"/>
                </a:solidFill>
                <a:effectLst/>
                <a:latin typeface="Courier New" panose="02070309020205020404" pitchFamily="49" charset="0"/>
                <a:ea typeface="Times New Roman" panose="02020603050405020304" pitchFamily="18" charset="0"/>
                <a:cs typeface="Times New Roman" panose="02020603050405020304" pitchFamily="18" charset="0"/>
              </a:rPr>
              <a:t>exit</a:t>
            </a:r>
            <a:endParaRPr lang="es-ES" sz="1600" dirty="0">
              <a:effectLst/>
              <a:latin typeface="Calibri" panose="020F0502020204030204" pitchFamily="34" charset="0"/>
              <a:ea typeface="Calibri" panose="020F0502020204030204" pitchFamily="34" charset="0"/>
              <a:cs typeface="Times New Roman" panose="02020603050405020304" pitchFamily="18" charset="0"/>
            </a:endParaRPr>
          </a:p>
          <a:p>
            <a:pPr latinLnBrk="1">
              <a:lnSpc>
                <a:spcPts val="1680"/>
              </a:lnSpc>
              <a:spcBef>
                <a:spcPts val="900"/>
              </a:spcBef>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s-ES" sz="1600" dirty="0">
                <a:solidFill>
                  <a:srgbClr val="333333"/>
                </a:solidFill>
                <a:effectLst/>
                <a:latin typeface="Courier New" panose="02070309020205020404" pitchFamily="49" charset="0"/>
                <a:ea typeface="Times New Roman" panose="02020603050405020304" pitchFamily="18" charset="0"/>
                <a:cs typeface="Times New Roman" panose="02020603050405020304" pitchFamily="18" charset="0"/>
              </a:rPr>
              <a:t>PAUSE</a:t>
            </a:r>
            <a:endParaRPr lang="es-ES" sz="16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1266" name="Picture 2" descr="Script .bat de Windows que recorre todas las subcarpetas de una carpeta y  ejecuta varios comandos con la ruta completa de cada una de ellas -  Proyecto A">
            <a:extLst>
              <a:ext uri="{FF2B5EF4-FFF2-40B4-BE49-F238E27FC236}">
                <a16:creationId xmlns:a16="http://schemas.microsoft.com/office/drawing/2014/main" id="{81090C1F-A7EC-4B7B-A00C-1014902F00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34225" y="1600200"/>
            <a:ext cx="4809624" cy="2228850"/>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descr="Cómo Crear, Abrir o Ejecutar un Archivo BAT en Windows Fácilmente (Ejemplo)  | Mira Cómo Se Hace">
            <a:extLst>
              <a:ext uri="{FF2B5EF4-FFF2-40B4-BE49-F238E27FC236}">
                <a16:creationId xmlns:a16="http://schemas.microsoft.com/office/drawing/2014/main" id="{ECBB628E-687D-4202-9EEB-EC1CEFD2A31D}"/>
              </a:ext>
            </a:extLst>
          </p:cNvPr>
          <p:cNvPicPr>
            <a:picLocks noChangeAspect="1" noChangeArrowheads="1"/>
          </p:cNvPicPr>
          <p:nvPr/>
        </p:nvPicPr>
        <p:blipFill>
          <a:blip r:embed="rId3">
            <a:alphaModFix amt="50000"/>
            <a:extLst>
              <a:ext uri="{28A0092B-C50C-407E-A947-70E740481C1C}">
                <a14:useLocalDpi xmlns:a14="http://schemas.microsoft.com/office/drawing/2010/main" val="0"/>
              </a:ext>
            </a:extLst>
          </a:blip>
          <a:srcRect/>
          <a:stretch>
            <a:fillRect/>
          </a:stretch>
        </p:blipFill>
        <p:spPr bwMode="auto">
          <a:xfrm rot="19141601">
            <a:off x="8362700" y="2128042"/>
            <a:ext cx="2352675" cy="198780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287695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A26EF53A-39DC-4C3E-AFB1-F00F5A6DDC96}"/>
              </a:ext>
            </a:extLst>
          </p:cNvPr>
          <p:cNvSpPr txBox="1"/>
          <p:nvPr/>
        </p:nvSpPr>
        <p:spPr>
          <a:xfrm>
            <a:off x="748937" y="583474"/>
            <a:ext cx="8401594" cy="2964914"/>
          </a:xfrm>
          <a:prstGeom prst="rect">
            <a:avLst/>
          </a:prstGeom>
          <a:noFill/>
        </p:spPr>
        <p:txBody>
          <a:bodyPr wrap="square">
            <a:spAutoFit/>
          </a:bodyPr>
          <a:lstStyle/>
          <a:p>
            <a:pPr>
              <a:lnSpc>
                <a:spcPts val="1950"/>
              </a:lnSpc>
              <a:spcAft>
                <a:spcPts val="800"/>
              </a:spcAft>
            </a:pPr>
            <a:r>
              <a:rPr lang="es-ES" sz="24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Cómo descargar páginas y sitios web completos para verlos con IIS offline?</a:t>
            </a:r>
            <a:endParaRPr lang="es-ES" sz="1200"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2100"/>
              </a:lnSpc>
              <a:spcAft>
                <a:spcPts val="800"/>
              </a:spcAft>
            </a:pPr>
            <a:br>
              <a:rPr lang="es-ES" sz="1800" dirty="0">
                <a:solidFill>
                  <a:srgbClr val="333333"/>
                </a:solidFill>
                <a:effectLst/>
                <a:latin typeface="Arial" panose="020B0604020202020204" pitchFamily="34" charset="0"/>
                <a:ea typeface="Times New Roman" panose="02020603050405020304" pitchFamily="18" charset="0"/>
                <a:cs typeface="Times New Roman" panose="02020603050405020304" pitchFamily="18" charset="0"/>
              </a:rPr>
            </a:br>
            <a:r>
              <a:rPr lang="es-ES" sz="1800" dirty="0">
                <a:solidFill>
                  <a:srgbClr val="333333"/>
                </a:solidFill>
                <a:effectLst/>
                <a:latin typeface="Arial" panose="020B0604020202020204" pitchFamily="34" charset="0"/>
                <a:ea typeface="Times New Roman" panose="02020603050405020304" pitchFamily="18" charset="0"/>
                <a:cs typeface="Times New Roman" panose="02020603050405020304" pitchFamily="18" charset="0"/>
              </a:rPr>
              <a:t>Es posible descargar de internet páginas y sitios web completos, con todos sus archivos auxiliares, si no son excesivamente grandes para tenerlos almacenados en nuestro equipo y acceder a ellos usando IIS.</a:t>
            </a:r>
          </a:p>
          <a:p>
            <a:pPr>
              <a:lnSpc>
                <a:spcPts val="2100"/>
              </a:lnSpc>
              <a:spcAft>
                <a:spcPts val="800"/>
              </a:spcAft>
            </a:pPr>
            <a:br>
              <a:rPr lang="es-ES" sz="1800" dirty="0">
                <a:solidFill>
                  <a:srgbClr val="333333"/>
                </a:solidFill>
                <a:effectLst/>
                <a:latin typeface="Arial" panose="020B0604020202020204" pitchFamily="34" charset="0"/>
                <a:ea typeface="Times New Roman" panose="02020603050405020304" pitchFamily="18" charset="0"/>
                <a:cs typeface="Times New Roman" panose="02020603050405020304" pitchFamily="18" charset="0"/>
              </a:rPr>
            </a:br>
            <a:r>
              <a:rPr lang="es-ES" sz="1800" dirty="0">
                <a:solidFill>
                  <a:srgbClr val="333333"/>
                </a:solidFill>
                <a:effectLst/>
                <a:latin typeface="Arial" panose="020B0604020202020204" pitchFamily="34" charset="0"/>
                <a:ea typeface="Times New Roman" panose="02020603050405020304" pitchFamily="18" charset="0"/>
                <a:cs typeface="Times New Roman" panose="02020603050405020304" pitchFamily="18" charset="0"/>
              </a:rPr>
              <a:t>Para eso se puede emplear la pequeña aplicación de software libre WGET, toda la información necesaria la puedes leer en la siguiente página: </a:t>
            </a:r>
            <a:r>
              <a:rPr lang="es-ES" sz="1800" u="sng" dirty="0">
                <a:solidFill>
                  <a:srgbClr val="064F78"/>
                </a:solidFill>
                <a:effectLst/>
                <a:latin typeface="Arial" panose="020B0604020202020204" pitchFamily="34" charset="0"/>
                <a:ea typeface="Times New Roman" panose="02020603050405020304" pitchFamily="18" charset="0"/>
                <a:cs typeface="Times New Roman" panose="02020603050405020304" pitchFamily="18" charset="0"/>
                <a:hlinkClick r:id="rId2"/>
              </a:rPr>
              <a:t>Como usar WGET para descargar archivos de internet</a:t>
            </a:r>
            <a:endParaRPr lang="es-ES" sz="12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2290" name="Picture 2" descr="Uso del Wget en linux – Soluciones compartidas">
            <a:extLst>
              <a:ext uri="{FF2B5EF4-FFF2-40B4-BE49-F238E27FC236}">
                <a16:creationId xmlns:a16="http://schemas.microsoft.com/office/drawing/2014/main" id="{9989F58B-CD7C-4BB3-92F8-A9B3C5A631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62788" y="3776663"/>
            <a:ext cx="3138487" cy="26735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660605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F5858E8A-20CA-4394-BECC-986A35758971}"/>
              </a:ext>
            </a:extLst>
          </p:cNvPr>
          <p:cNvSpPr txBox="1"/>
          <p:nvPr/>
        </p:nvSpPr>
        <p:spPr>
          <a:xfrm>
            <a:off x="335280" y="332799"/>
            <a:ext cx="11521439" cy="5645135"/>
          </a:xfrm>
          <a:prstGeom prst="rect">
            <a:avLst/>
          </a:prstGeom>
          <a:noFill/>
        </p:spPr>
        <p:txBody>
          <a:bodyPr wrap="square">
            <a:spAutoFit/>
          </a:bodyPr>
          <a:lstStyle/>
          <a:p>
            <a:pPr>
              <a:lnSpc>
                <a:spcPts val="2250"/>
              </a:lnSpc>
              <a:spcAft>
                <a:spcPts val="800"/>
              </a:spcAft>
            </a:pPr>
            <a:r>
              <a:rPr lang="es-ES" sz="28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Ajustes en la configuración del servidor IIS</a:t>
            </a:r>
            <a:endParaRPr lang="es-ES" sz="1200"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2100"/>
              </a:lnSpc>
              <a:spcAft>
                <a:spcPts val="1450"/>
              </a:spcAft>
            </a:pPr>
            <a:br>
              <a:rPr lang="es-ES" sz="1800" dirty="0">
                <a:solidFill>
                  <a:srgbClr val="333333"/>
                </a:solidFill>
                <a:effectLst/>
                <a:latin typeface="Arial" panose="020B0604020202020204" pitchFamily="34" charset="0"/>
                <a:ea typeface="Times New Roman" panose="02020603050405020304" pitchFamily="18" charset="0"/>
                <a:cs typeface="Times New Roman" panose="02020603050405020304" pitchFamily="18" charset="0"/>
              </a:rPr>
            </a:br>
            <a:r>
              <a:rPr lang="es-ES" sz="1800" dirty="0">
                <a:solidFill>
                  <a:srgbClr val="333333"/>
                </a:solidFill>
                <a:effectLst/>
                <a:latin typeface="Arial" panose="020B0604020202020204" pitchFamily="34" charset="0"/>
                <a:ea typeface="Times New Roman" panose="02020603050405020304" pitchFamily="18" charset="0"/>
                <a:cs typeface="Times New Roman" panose="02020603050405020304" pitchFamily="18" charset="0"/>
              </a:rPr>
              <a:t>Es necesario realizar los siguientes ajustes en la configuración del servidor IIS para optimizar la navegación local y evitar conflictos en su uso.</a:t>
            </a:r>
          </a:p>
          <a:p>
            <a:pPr>
              <a:lnSpc>
                <a:spcPts val="2100"/>
              </a:lnSpc>
              <a:spcAft>
                <a:spcPts val="1450"/>
              </a:spcAft>
            </a:pPr>
            <a:endParaRPr lang="es-ES" sz="1200"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1950"/>
              </a:lnSpc>
              <a:spcAft>
                <a:spcPts val="800"/>
              </a:spcAft>
            </a:pPr>
            <a:r>
              <a:rPr lang="es-ES" sz="24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Habilitar ver páginas web de extensión .ASP y .PHP en IIS</a:t>
            </a:r>
            <a:endParaRPr lang="es-ES" sz="1200"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2100"/>
              </a:lnSpc>
              <a:spcAft>
                <a:spcPts val="800"/>
              </a:spcAft>
            </a:pPr>
            <a:br>
              <a:rPr lang="es-ES" sz="1800" dirty="0">
                <a:solidFill>
                  <a:srgbClr val="333333"/>
                </a:solidFill>
                <a:effectLst/>
                <a:latin typeface="Arial" panose="020B0604020202020204" pitchFamily="34" charset="0"/>
                <a:ea typeface="Times New Roman" panose="02020603050405020304" pitchFamily="18" charset="0"/>
                <a:cs typeface="Times New Roman" panose="02020603050405020304" pitchFamily="18" charset="0"/>
              </a:rPr>
            </a:br>
            <a:r>
              <a:rPr lang="es-ES" sz="1800" dirty="0">
                <a:solidFill>
                  <a:srgbClr val="333333"/>
                </a:solidFill>
                <a:effectLst/>
                <a:latin typeface="Arial" panose="020B0604020202020204" pitchFamily="34" charset="0"/>
                <a:ea typeface="Times New Roman" panose="02020603050405020304" pitchFamily="18" charset="0"/>
                <a:cs typeface="Times New Roman" panose="02020603050405020304" pitchFamily="18" charset="0"/>
              </a:rPr>
              <a:t>Agregar los tipos MIME necesarios para poder ver páginas web con la extensión .ASP y .PHP que de otra forma no funcionarán.</a:t>
            </a:r>
            <a:br>
              <a:rPr lang="es-ES" sz="1800" dirty="0">
                <a:solidFill>
                  <a:srgbClr val="333333"/>
                </a:solidFill>
                <a:effectLst/>
                <a:latin typeface="Arial" panose="020B0604020202020204" pitchFamily="34" charset="0"/>
                <a:ea typeface="Times New Roman" panose="02020603050405020304" pitchFamily="18" charset="0"/>
                <a:cs typeface="Times New Roman" panose="02020603050405020304" pitchFamily="18" charset="0"/>
              </a:rPr>
            </a:br>
            <a:r>
              <a:rPr lang="es-ES" sz="1800" dirty="0">
                <a:solidFill>
                  <a:srgbClr val="333333"/>
                </a:solidFill>
                <a:effectLst/>
                <a:latin typeface="Arial" panose="020B0604020202020204" pitchFamily="34" charset="0"/>
                <a:ea typeface="Times New Roman" panose="02020603050405020304" pitchFamily="18" charset="0"/>
                <a:cs typeface="Times New Roman" panose="02020603050405020304" pitchFamily="18" charset="0"/>
              </a:rPr>
              <a:t>Para eso haz lo siguiente:</a:t>
            </a:r>
            <a:endParaRPr lang="es-ES" sz="1200"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2100"/>
              </a:lnSpc>
              <a:spcAft>
                <a:spcPts val="800"/>
              </a:spcAft>
            </a:pPr>
            <a:r>
              <a:rPr lang="es-ES" sz="1800" dirty="0">
                <a:solidFill>
                  <a:srgbClr val="333333"/>
                </a:solidFill>
                <a:effectLst/>
                <a:latin typeface="Arial" panose="020B0604020202020204" pitchFamily="34" charset="0"/>
                <a:ea typeface="Times New Roman" panose="02020603050405020304" pitchFamily="18" charset="0"/>
                <a:cs typeface="Times New Roman" panose="02020603050405020304" pitchFamily="18" charset="0"/>
              </a:rPr>
              <a:t>• En el Panel de administración abre la herramienta </a:t>
            </a:r>
            <a:r>
              <a:rPr lang="es-ES" sz="1800" i="1" dirty="0">
                <a:solidFill>
                  <a:srgbClr val="333333"/>
                </a:solidFill>
                <a:effectLst/>
                <a:latin typeface="Arial" panose="020B0604020202020204" pitchFamily="34" charset="0"/>
                <a:ea typeface="Times New Roman" panose="02020603050405020304" pitchFamily="18" charset="0"/>
                <a:cs typeface="Times New Roman" panose="02020603050405020304" pitchFamily="18" charset="0"/>
              </a:rPr>
              <a:t>Tipos MIME</a:t>
            </a:r>
            <a:br>
              <a:rPr lang="es-ES" sz="1800" dirty="0">
                <a:solidFill>
                  <a:srgbClr val="333333"/>
                </a:solidFill>
                <a:effectLst/>
                <a:latin typeface="Arial" panose="020B0604020202020204" pitchFamily="34" charset="0"/>
                <a:ea typeface="Times New Roman" panose="02020603050405020304" pitchFamily="18" charset="0"/>
                <a:cs typeface="Times New Roman" panose="02020603050405020304" pitchFamily="18" charset="0"/>
              </a:rPr>
            </a:br>
            <a:r>
              <a:rPr lang="es-ES" sz="1800" dirty="0">
                <a:solidFill>
                  <a:srgbClr val="333333"/>
                </a:solidFill>
                <a:effectLst/>
                <a:latin typeface="Arial" panose="020B0604020202020204" pitchFamily="34" charset="0"/>
                <a:ea typeface="Times New Roman" panose="02020603050405020304" pitchFamily="18" charset="0"/>
                <a:cs typeface="Times New Roman" panose="02020603050405020304" pitchFamily="18" charset="0"/>
              </a:rPr>
              <a:t>• Clic derecho y escoge "Agregar"</a:t>
            </a:r>
            <a:br>
              <a:rPr lang="es-ES" sz="1800" dirty="0">
                <a:solidFill>
                  <a:srgbClr val="333333"/>
                </a:solidFill>
                <a:effectLst/>
                <a:latin typeface="Arial" panose="020B0604020202020204" pitchFamily="34" charset="0"/>
                <a:ea typeface="Times New Roman" panose="02020603050405020304" pitchFamily="18" charset="0"/>
                <a:cs typeface="Times New Roman" panose="02020603050405020304" pitchFamily="18" charset="0"/>
              </a:rPr>
            </a:br>
            <a:r>
              <a:rPr lang="es-ES" sz="1800" dirty="0">
                <a:solidFill>
                  <a:srgbClr val="333333"/>
                </a:solidFill>
                <a:effectLst/>
                <a:latin typeface="Arial" panose="020B0604020202020204" pitchFamily="34" charset="0"/>
                <a:ea typeface="Times New Roman" panose="02020603050405020304" pitchFamily="18" charset="0"/>
                <a:cs typeface="Times New Roman" panose="02020603050405020304" pitchFamily="18" charset="0"/>
              </a:rPr>
              <a:t>• En extensión de nombre de archivo escribe: </a:t>
            </a:r>
            <a:r>
              <a:rPr lang="es-ES" sz="1800" b="1" dirty="0">
                <a:solidFill>
                  <a:srgbClr val="333333"/>
                </a:solidFill>
                <a:effectLst/>
                <a:latin typeface="Arial" panose="020B0604020202020204" pitchFamily="34" charset="0"/>
                <a:ea typeface="Times New Roman" panose="02020603050405020304" pitchFamily="18" charset="0"/>
                <a:cs typeface="Times New Roman" panose="02020603050405020304" pitchFamily="18" charset="0"/>
              </a:rPr>
              <a:t>.</a:t>
            </a:r>
            <a:r>
              <a:rPr lang="es-ES" sz="1800" b="1" dirty="0" err="1">
                <a:solidFill>
                  <a:srgbClr val="333333"/>
                </a:solidFill>
                <a:effectLst/>
                <a:latin typeface="Arial" panose="020B0604020202020204" pitchFamily="34" charset="0"/>
                <a:ea typeface="Times New Roman" panose="02020603050405020304" pitchFamily="18" charset="0"/>
                <a:cs typeface="Times New Roman" panose="02020603050405020304" pitchFamily="18" charset="0"/>
              </a:rPr>
              <a:t>asp</a:t>
            </a:r>
            <a:br>
              <a:rPr lang="es-ES" sz="1800" dirty="0">
                <a:solidFill>
                  <a:srgbClr val="333333"/>
                </a:solidFill>
                <a:effectLst/>
                <a:latin typeface="Arial" panose="020B0604020202020204" pitchFamily="34" charset="0"/>
                <a:ea typeface="Times New Roman" panose="02020603050405020304" pitchFamily="18" charset="0"/>
                <a:cs typeface="Times New Roman" panose="02020603050405020304" pitchFamily="18" charset="0"/>
              </a:rPr>
            </a:br>
            <a:r>
              <a:rPr lang="es-ES" sz="1800" dirty="0">
                <a:solidFill>
                  <a:srgbClr val="333333"/>
                </a:solidFill>
                <a:effectLst/>
                <a:latin typeface="Arial" panose="020B0604020202020204" pitchFamily="34" charset="0"/>
                <a:ea typeface="Times New Roman" panose="02020603050405020304" pitchFamily="18" charset="0"/>
                <a:cs typeface="Times New Roman" panose="02020603050405020304" pitchFamily="18" charset="0"/>
              </a:rPr>
              <a:t>• En Tipo MIME escribe: </a:t>
            </a:r>
            <a:r>
              <a:rPr lang="es-ES" sz="1800" b="1" dirty="0" err="1">
                <a:solidFill>
                  <a:srgbClr val="333333"/>
                </a:solidFill>
                <a:effectLst/>
                <a:latin typeface="Arial" panose="020B0604020202020204" pitchFamily="34" charset="0"/>
                <a:ea typeface="Times New Roman" panose="02020603050405020304" pitchFamily="18" charset="0"/>
                <a:cs typeface="Times New Roman" panose="02020603050405020304" pitchFamily="18" charset="0"/>
              </a:rPr>
              <a:t>text</a:t>
            </a:r>
            <a:r>
              <a:rPr lang="es-ES" sz="1800" b="1" dirty="0">
                <a:solidFill>
                  <a:srgbClr val="333333"/>
                </a:solidFill>
                <a:effectLst/>
                <a:latin typeface="Arial" panose="020B0604020202020204" pitchFamily="34" charset="0"/>
                <a:ea typeface="Times New Roman" panose="02020603050405020304" pitchFamily="18" charset="0"/>
                <a:cs typeface="Times New Roman" panose="02020603050405020304" pitchFamily="18" charset="0"/>
              </a:rPr>
              <a:t>/</a:t>
            </a:r>
            <a:r>
              <a:rPr lang="es-ES" sz="1800" b="1" dirty="0" err="1">
                <a:solidFill>
                  <a:srgbClr val="333333"/>
                </a:solidFill>
                <a:effectLst/>
                <a:latin typeface="Arial" panose="020B0604020202020204" pitchFamily="34" charset="0"/>
                <a:ea typeface="Times New Roman" panose="02020603050405020304" pitchFamily="18" charset="0"/>
                <a:cs typeface="Times New Roman" panose="02020603050405020304" pitchFamily="18" charset="0"/>
              </a:rPr>
              <a:t>html</a:t>
            </a:r>
            <a:br>
              <a:rPr lang="es-ES" sz="1800" dirty="0">
                <a:solidFill>
                  <a:srgbClr val="333333"/>
                </a:solidFill>
                <a:effectLst/>
                <a:latin typeface="Arial" panose="020B0604020202020204" pitchFamily="34" charset="0"/>
                <a:ea typeface="Times New Roman" panose="02020603050405020304" pitchFamily="18" charset="0"/>
                <a:cs typeface="Times New Roman" panose="02020603050405020304" pitchFamily="18" charset="0"/>
              </a:rPr>
            </a:br>
            <a:r>
              <a:rPr lang="es-ES" sz="1800" dirty="0">
                <a:solidFill>
                  <a:srgbClr val="333333"/>
                </a:solidFill>
                <a:effectLst/>
                <a:latin typeface="Arial" panose="020B0604020202020204" pitchFamily="34" charset="0"/>
                <a:ea typeface="Times New Roman" panose="02020603050405020304" pitchFamily="18" charset="0"/>
                <a:cs typeface="Times New Roman" panose="02020603050405020304" pitchFamily="18" charset="0"/>
              </a:rPr>
              <a:t>Aceptar, repite la operación para en el siguiente caso especificar.</a:t>
            </a:r>
            <a:br>
              <a:rPr lang="es-ES" sz="1800" dirty="0">
                <a:solidFill>
                  <a:srgbClr val="333333"/>
                </a:solidFill>
                <a:effectLst/>
                <a:latin typeface="Arial" panose="020B0604020202020204" pitchFamily="34" charset="0"/>
                <a:ea typeface="Times New Roman" panose="02020603050405020304" pitchFamily="18" charset="0"/>
                <a:cs typeface="Times New Roman" panose="02020603050405020304" pitchFamily="18" charset="0"/>
              </a:rPr>
            </a:br>
            <a:r>
              <a:rPr lang="es-ES" sz="1800" dirty="0">
                <a:solidFill>
                  <a:srgbClr val="333333"/>
                </a:solidFill>
                <a:effectLst/>
                <a:latin typeface="Arial" panose="020B0604020202020204" pitchFamily="34" charset="0"/>
                <a:ea typeface="Times New Roman" panose="02020603050405020304" pitchFamily="18" charset="0"/>
                <a:cs typeface="Times New Roman" panose="02020603050405020304" pitchFamily="18" charset="0"/>
              </a:rPr>
              <a:t>• En extensión de nombre de archivo escribe: </a:t>
            </a:r>
            <a:r>
              <a:rPr lang="es-ES" sz="1800" b="1" dirty="0">
                <a:solidFill>
                  <a:srgbClr val="333333"/>
                </a:solidFill>
                <a:effectLst/>
                <a:latin typeface="Arial" panose="020B0604020202020204" pitchFamily="34" charset="0"/>
                <a:ea typeface="Times New Roman" panose="02020603050405020304" pitchFamily="18" charset="0"/>
                <a:cs typeface="Times New Roman" panose="02020603050405020304" pitchFamily="18" charset="0"/>
              </a:rPr>
              <a:t>.</a:t>
            </a:r>
            <a:r>
              <a:rPr lang="es-ES" sz="1800" b="1" dirty="0" err="1">
                <a:solidFill>
                  <a:srgbClr val="333333"/>
                </a:solidFill>
                <a:effectLst/>
                <a:latin typeface="Arial" panose="020B0604020202020204" pitchFamily="34" charset="0"/>
                <a:ea typeface="Times New Roman" panose="02020603050405020304" pitchFamily="18" charset="0"/>
                <a:cs typeface="Times New Roman" panose="02020603050405020304" pitchFamily="18" charset="0"/>
              </a:rPr>
              <a:t>php</a:t>
            </a:r>
            <a:br>
              <a:rPr lang="es-ES" sz="1800" dirty="0">
                <a:solidFill>
                  <a:srgbClr val="333333"/>
                </a:solidFill>
                <a:effectLst/>
                <a:latin typeface="Arial" panose="020B0604020202020204" pitchFamily="34" charset="0"/>
                <a:ea typeface="Times New Roman" panose="02020603050405020304" pitchFamily="18" charset="0"/>
                <a:cs typeface="Times New Roman" panose="02020603050405020304" pitchFamily="18" charset="0"/>
              </a:rPr>
            </a:br>
            <a:r>
              <a:rPr lang="es-ES" sz="1800" dirty="0">
                <a:solidFill>
                  <a:srgbClr val="333333"/>
                </a:solidFill>
                <a:effectLst/>
                <a:latin typeface="Arial" panose="020B0604020202020204" pitchFamily="34" charset="0"/>
                <a:ea typeface="Times New Roman" panose="02020603050405020304" pitchFamily="18" charset="0"/>
                <a:cs typeface="Times New Roman" panose="02020603050405020304" pitchFamily="18" charset="0"/>
              </a:rPr>
              <a:t>• En Tipo MIME escribe: </a:t>
            </a:r>
            <a:r>
              <a:rPr lang="es-ES" sz="1800" b="1" dirty="0" err="1">
                <a:solidFill>
                  <a:srgbClr val="333333"/>
                </a:solidFill>
                <a:effectLst/>
                <a:latin typeface="Arial" panose="020B0604020202020204" pitchFamily="34" charset="0"/>
                <a:ea typeface="Times New Roman" panose="02020603050405020304" pitchFamily="18" charset="0"/>
                <a:cs typeface="Times New Roman" panose="02020603050405020304" pitchFamily="18" charset="0"/>
              </a:rPr>
              <a:t>text</a:t>
            </a:r>
            <a:r>
              <a:rPr lang="es-ES" sz="1800" b="1" dirty="0">
                <a:solidFill>
                  <a:srgbClr val="333333"/>
                </a:solidFill>
                <a:effectLst/>
                <a:latin typeface="Arial" panose="020B0604020202020204" pitchFamily="34" charset="0"/>
                <a:ea typeface="Times New Roman" panose="02020603050405020304" pitchFamily="18" charset="0"/>
                <a:cs typeface="Times New Roman" panose="02020603050405020304" pitchFamily="18" charset="0"/>
              </a:rPr>
              <a:t>/</a:t>
            </a:r>
            <a:r>
              <a:rPr lang="es-ES" sz="1800" b="1" dirty="0" err="1">
                <a:solidFill>
                  <a:srgbClr val="333333"/>
                </a:solidFill>
                <a:effectLst/>
                <a:latin typeface="Arial" panose="020B0604020202020204" pitchFamily="34" charset="0"/>
                <a:ea typeface="Times New Roman" panose="02020603050405020304" pitchFamily="18" charset="0"/>
                <a:cs typeface="Times New Roman" panose="02020603050405020304" pitchFamily="18" charset="0"/>
              </a:rPr>
              <a:t>html</a:t>
            </a:r>
            <a:br>
              <a:rPr lang="es-ES" sz="1800" dirty="0">
                <a:solidFill>
                  <a:srgbClr val="333333"/>
                </a:solidFill>
                <a:effectLst/>
                <a:latin typeface="Arial" panose="020B0604020202020204" pitchFamily="34" charset="0"/>
                <a:ea typeface="Times New Roman" panose="02020603050405020304" pitchFamily="18" charset="0"/>
                <a:cs typeface="Times New Roman" panose="02020603050405020304" pitchFamily="18" charset="0"/>
              </a:rPr>
            </a:br>
            <a:r>
              <a:rPr lang="es-ES" sz="1800" dirty="0">
                <a:solidFill>
                  <a:srgbClr val="333333"/>
                </a:solidFill>
                <a:effectLst/>
                <a:latin typeface="Arial" panose="020B0604020202020204" pitchFamily="34" charset="0"/>
                <a:ea typeface="Times New Roman" panose="02020603050405020304" pitchFamily="18" charset="0"/>
                <a:cs typeface="Times New Roman" panose="02020603050405020304" pitchFamily="18" charset="0"/>
              </a:rPr>
              <a:t>Ya funcionarán perfectamente las páginas escritas en PHP y ASP.</a:t>
            </a:r>
            <a:endParaRPr lang="es-ES" sz="12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3314" name="Picture 2" descr="Best Tips on how to Optimize IIS Performance for 2019. Covers ASP.Net,PHP,  WordPress And SharePoint | Bits &amp; Screws Tech &amp; Engineering Blog">
            <a:extLst>
              <a:ext uri="{FF2B5EF4-FFF2-40B4-BE49-F238E27FC236}">
                <a16:creationId xmlns:a16="http://schemas.microsoft.com/office/drawing/2014/main" id="{DBDA0FB5-1CBB-44AC-BD03-EE2951490F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61119" y="3429000"/>
            <a:ext cx="2895600" cy="1581150"/>
          </a:xfrm>
          <a:prstGeom prst="rect">
            <a:avLst/>
          </a:prstGeom>
          <a:noFill/>
          <a:extLst>
            <a:ext uri="{909E8E84-426E-40DD-AFC4-6F175D3DCCD1}">
              <a14:hiddenFill xmlns:a14="http://schemas.microsoft.com/office/drawing/2010/main">
                <a:solidFill>
                  <a:srgbClr val="FFFFFF"/>
                </a:solidFill>
              </a14:hiddenFill>
            </a:ext>
          </a:extLst>
        </p:spPr>
      </p:pic>
      <p:pic>
        <p:nvPicPr>
          <p:cNvPr id="13316" name="Picture 4" descr="ASP.NET para desarrolladores de PHP / Código | Desarrollo de sitios web,  juegos de ordenador y aplicaciones móviles.">
            <a:extLst>
              <a:ext uri="{FF2B5EF4-FFF2-40B4-BE49-F238E27FC236}">
                <a16:creationId xmlns:a16="http://schemas.microsoft.com/office/drawing/2014/main" id="{C230FCA7-932B-4ABC-9F7B-35AC53F9EB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67638" y="4848225"/>
            <a:ext cx="1895475" cy="1885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9475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8" name="Rectangle 70">
            <a:extLst>
              <a:ext uri="{FF2B5EF4-FFF2-40B4-BE49-F238E27FC236}">
                <a16:creationId xmlns:a16="http://schemas.microsoft.com/office/drawing/2014/main" id="{49E0B9D1-F33A-4436-BF3F-07919D158B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Servidor en la nube : ahorra dinero y salva las finanzas de tu empresa. |  Coresa IT">
            <a:extLst>
              <a:ext uri="{FF2B5EF4-FFF2-40B4-BE49-F238E27FC236}">
                <a16:creationId xmlns:a16="http://schemas.microsoft.com/office/drawing/2014/main" id="{44227DFB-9CD5-473C-BE55-8424F1372B71}"/>
              </a:ext>
            </a:extLst>
          </p:cNvPr>
          <p:cNvPicPr>
            <a:picLocks noChangeAspect="1" noChangeArrowheads="1"/>
          </p:cNvPicPr>
          <p:nvPr/>
        </p:nvPicPr>
        <p:blipFill rotWithShape="1">
          <a:blip r:embed="rId2" cstate="screen">
            <a:extLst>
              <a:ext uri="{28A0092B-C50C-407E-A947-70E740481C1C}">
                <a14:useLocalDpi xmlns:a14="http://schemas.microsoft.com/office/drawing/2010/main" val="0"/>
              </a:ext>
            </a:extLst>
          </a:blip>
          <a:srcRect/>
          <a:stretch/>
        </p:blipFill>
        <p:spPr bwMode="auto">
          <a:xfrm>
            <a:off x="20" y="10"/>
            <a:ext cx="12191980" cy="6857989"/>
          </a:xfrm>
          <a:prstGeom prst="rect">
            <a:avLst/>
          </a:prstGeom>
          <a:noFill/>
          <a:extLst>
            <a:ext uri="{909E8E84-426E-40DD-AFC4-6F175D3DCCD1}">
              <a14:hiddenFill xmlns:a14="http://schemas.microsoft.com/office/drawing/2010/main">
                <a:solidFill>
                  <a:srgbClr val="FFFFFF"/>
                </a:solidFill>
              </a14:hiddenFill>
            </a:ext>
          </a:extLst>
        </p:spPr>
      </p:pic>
      <p:sp>
        <p:nvSpPr>
          <p:cNvPr id="1029" name="Rectangle 72">
            <a:extLst>
              <a:ext uri="{FF2B5EF4-FFF2-40B4-BE49-F238E27FC236}">
                <a16:creationId xmlns:a16="http://schemas.microsoft.com/office/drawing/2014/main" id="{032913E2-9767-444D-A557-6DB9A6FBD0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blipFill dpi="0" rotWithShape="1">
            <a:blip r:embed="rId3">
              <a:alphaModFix amt="17000"/>
              <a:duotone>
                <a:schemeClr val="accent1">
                  <a:shade val="45000"/>
                  <a:satMod val="135000"/>
                </a:schemeClr>
                <a:prstClr val="white"/>
              </a:duotone>
              <a:extLst>
                <a:ext uri="{BEBA8EAE-BF5A-486C-A8C5-ECC9F3942E4B}">
                  <a14:imgProps xmlns:a14="http://schemas.microsoft.com/office/drawing/2010/main">
                    <a14:imgLayer r:embed="rId4">
                      <a14:imgEffect>
                        <a14:sharpenSoften amount="25000"/>
                      </a14:imgEffect>
                      <a14:imgEffect>
                        <a14:brightnessContrast bright="20000" contrast="20000"/>
                      </a14:imgEffect>
                    </a14:imgLayer>
                  </a14:imgProps>
                </a:ext>
                <a:ext uri="{28A0092B-C50C-407E-A947-70E740481C1C}">
                  <a14:useLocalDpi xmlns:a14="http://schemas.microsoft.com/office/drawing/2010/main" val="0"/>
                </a:ext>
              </a:extLst>
            </a:blip>
            <a:srcRect/>
            <a:tile tx="0" ty="-254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0" name="Rectangle 74">
            <a:extLst>
              <a:ext uri="{FF2B5EF4-FFF2-40B4-BE49-F238E27FC236}">
                <a16:creationId xmlns:a16="http://schemas.microsoft.com/office/drawing/2014/main" id="{3053801B-0B08-46A2-B8E6-1C521095C4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2531684"/>
            <a:ext cx="10222992" cy="80683"/>
          </a:xfrm>
          <a:prstGeom prst="rect">
            <a:avLst/>
          </a:prstGeom>
          <a:blipFill dpi="0" rotWithShape="1">
            <a:blip r:embed="rId5">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1" name="Rectangle 76">
            <a:extLst>
              <a:ext uri="{FF2B5EF4-FFF2-40B4-BE49-F238E27FC236}">
                <a16:creationId xmlns:a16="http://schemas.microsoft.com/office/drawing/2014/main" id="{F3652D59-5129-475A-8112-D775E159A6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2669517"/>
            <a:ext cx="10222992" cy="2743200"/>
          </a:xfrm>
          <a:prstGeom prst="rect">
            <a:avLst/>
          </a:prstGeom>
          <a:blipFill dpi="0" rotWithShape="1">
            <a:blip r:embed="rId5">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8CFCAFA0-E964-4DC1-9C0A-927E42ABC2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5484434"/>
            <a:ext cx="10222992" cy="80683"/>
          </a:xfrm>
          <a:prstGeom prst="rect">
            <a:avLst/>
          </a:prstGeom>
          <a:blipFill dpi="0" rotWithShape="1">
            <a:blip r:embed="rId5">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1" name="Group 80">
            <a:extLst>
              <a:ext uri="{FF2B5EF4-FFF2-40B4-BE49-F238E27FC236}">
                <a16:creationId xmlns:a16="http://schemas.microsoft.com/office/drawing/2014/main" id="{BF27202C-3A96-44CE-A565-B3171D67FD8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649215" y="5253661"/>
            <a:ext cx="1080904" cy="1080902"/>
            <a:chOff x="9685338" y="4460675"/>
            <a:chExt cx="1080904" cy="1080902"/>
          </a:xfrm>
        </p:grpSpPr>
        <p:sp>
          <p:nvSpPr>
            <p:cNvPr id="82" name="Oval 81">
              <a:extLst>
                <a:ext uri="{FF2B5EF4-FFF2-40B4-BE49-F238E27FC236}">
                  <a16:creationId xmlns:a16="http://schemas.microsoft.com/office/drawing/2014/main" id="{32429394-D001-40B3-822E-4A2CE10611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85338" y="4460675"/>
              <a:ext cx="1080904" cy="1080902"/>
            </a:xfrm>
            <a:prstGeom prst="ellipse">
              <a:avLst/>
            </a:prstGeom>
            <a:blipFill dpi="0" rotWithShape="1">
              <a:blip r:embed="rId6">
                <a:duotone>
                  <a:schemeClr val="accent2">
                    <a:shade val="45000"/>
                    <a:satMod val="135000"/>
                  </a:schemeClr>
                  <a:prstClr val="white"/>
                </a:duotone>
                <a:extLst>
                  <a:ext uri="{28A0092B-C50C-407E-A947-70E740481C1C}">
                    <a14:useLocalDpi xmlns:a14="http://schemas.microsoft.com/office/drawing/2010/main" val="0"/>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83" name="Oval 82">
              <a:extLst>
                <a:ext uri="{FF2B5EF4-FFF2-40B4-BE49-F238E27FC236}">
                  <a16:creationId xmlns:a16="http://schemas.microsoft.com/office/drawing/2014/main" id="{BD7C01F5-CB78-4D97-8298-1559588F78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3" name="CuadroTexto 2"/>
          <p:cNvSpPr txBox="1"/>
          <p:nvPr/>
        </p:nvSpPr>
        <p:spPr>
          <a:xfrm>
            <a:off x="1051560" y="2612367"/>
            <a:ext cx="9966960" cy="3017156"/>
          </a:xfrm>
          <a:prstGeom prst="rect">
            <a:avLst/>
          </a:prstGeom>
        </p:spPr>
        <p:txBody>
          <a:bodyPr vert="horz" lIns="91440" tIns="45720" rIns="91440" bIns="45720" rtlCol="0" anchor="ctr">
            <a:normAutofit/>
          </a:bodyPr>
          <a:lstStyle/>
          <a:p>
            <a:pPr marL="0" marR="0" lvl="0" indent="0" defTabSz="914400" fontAlgn="auto">
              <a:lnSpc>
                <a:spcPct val="85000"/>
              </a:lnSpc>
              <a:spcBef>
                <a:spcPct val="0"/>
              </a:spcBef>
              <a:spcAft>
                <a:spcPts val="600"/>
              </a:spcAft>
              <a:buClrTx/>
              <a:buSzTx/>
              <a:tabLst/>
              <a:defRPr/>
            </a:pPr>
            <a:r>
              <a:rPr lang="en-US" sz="7200" b="1" kern="1200" cap="none" baseline="0" dirty="0">
                <a:blipFill dpi="0" rotWithShape="1">
                  <a:blip r:embed="rId6"/>
                  <a:srcRect/>
                  <a:tile tx="6350" ty="-127000" sx="65000" sy="64000" flip="none" algn="tl"/>
                </a:blipFill>
                <a:latin typeface="+mj-lt"/>
                <a:ea typeface="+mj-ea"/>
                <a:cs typeface="+mj-cs"/>
              </a:rPr>
              <a:t>SERVIDORES -</a:t>
            </a:r>
            <a:r>
              <a:rPr lang="en-US" sz="2800" b="1" dirty="0">
                <a:blipFill dpi="0" rotWithShape="1">
                  <a:blip r:embed="rId6"/>
                  <a:srcRect/>
                  <a:tile tx="6350" ty="-127000" sx="65000" sy="64000" flip="none" algn="tl"/>
                </a:blipFill>
                <a:latin typeface="+mj-lt"/>
                <a:ea typeface="+mj-ea"/>
                <a:cs typeface="+mj-cs"/>
              </a:rPr>
              <a:t>INSTALACION</a:t>
            </a:r>
            <a:r>
              <a:rPr lang="en-US" sz="7200" b="1" kern="1200" cap="none" baseline="0" dirty="0">
                <a:blipFill dpi="0" rotWithShape="1">
                  <a:blip r:embed="rId6"/>
                  <a:srcRect/>
                  <a:tile tx="6350" ty="-127000" sx="65000" sy="64000" flip="none" algn="tl"/>
                </a:blipFill>
                <a:latin typeface="+mj-lt"/>
                <a:ea typeface="+mj-ea"/>
                <a:cs typeface="+mj-cs"/>
              </a:rPr>
              <a:t> </a:t>
            </a:r>
            <a:endParaRPr kumimoji="0" lang="en-US" sz="7200" b="1" i="0" u="none" strike="noStrike" kern="1200" cap="none" spc="0" normalizeH="0" baseline="0" noProof="0" dirty="0">
              <a:ln>
                <a:noFill/>
              </a:ln>
              <a:blipFill dpi="0" rotWithShape="1">
                <a:blip r:embed="rId6"/>
                <a:srcRect/>
                <a:tile tx="6350" ty="-127000" sx="65000" sy="64000" flip="none" algn="tl"/>
              </a:blipFill>
              <a:effectLst/>
              <a:uLnTx/>
              <a:uFillTx/>
              <a:latin typeface="+mj-lt"/>
              <a:ea typeface="+mj-ea"/>
              <a:cs typeface="+mj-cs"/>
            </a:endParaRPr>
          </a:p>
        </p:txBody>
      </p:sp>
    </p:spTree>
    <p:extLst>
      <p:ext uri="{BB962C8B-B14F-4D97-AF65-F5344CB8AC3E}">
        <p14:creationId xmlns:p14="http://schemas.microsoft.com/office/powerpoint/2010/main" val="236704382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iterate>
                                    <p:tmPct val="10000"/>
                                  </p:iterate>
                                  <p:childTnLst>
                                    <p:set>
                                      <p:cBhvr>
                                        <p:cTn id="6" dur="1" fill="hold">
                                          <p:stCondLst>
                                            <p:cond delay="0"/>
                                          </p:stCondLst>
                                        </p:cTn>
                                        <p:tgtEl>
                                          <p:spTgt spid="1026"/>
                                        </p:tgtEl>
                                        <p:attrNameLst>
                                          <p:attrName>style.visibility</p:attrName>
                                        </p:attrNameLst>
                                      </p:cBhvr>
                                      <p:to>
                                        <p:strVal val="visible"/>
                                      </p:to>
                                    </p:set>
                                    <p:animEffect transition="in" filter="fade">
                                      <p:cBhvr>
                                        <p:cTn id="7" dur="7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3546096E-C0DC-41CA-8F63-5E7045E3D8CD}"/>
              </a:ext>
            </a:extLst>
          </p:cNvPr>
          <p:cNvSpPr txBox="1"/>
          <p:nvPr/>
        </p:nvSpPr>
        <p:spPr>
          <a:xfrm>
            <a:off x="557349" y="2882537"/>
            <a:ext cx="8628017" cy="2107628"/>
          </a:xfrm>
          <a:prstGeom prst="rect">
            <a:avLst/>
          </a:prstGeom>
          <a:noFill/>
        </p:spPr>
        <p:txBody>
          <a:bodyPr wrap="square">
            <a:spAutoFit/>
          </a:bodyPr>
          <a:lstStyle/>
          <a:p>
            <a:pPr latinLnBrk="1">
              <a:lnSpc>
                <a:spcPts val="1680"/>
              </a:lnSpc>
              <a:spcBef>
                <a:spcPts val="900"/>
              </a:spcBef>
              <a:spcAft>
                <a:spcPts val="75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s-ES" sz="1800" dirty="0">
                <a:solidFill>
                  <a:srgbClr val="333333"/>
                </a:solidFill>
                <a:effectLst/>
                <a:latin typeface="Courier New" panose="02070309020205020404" pitchFamily="49" charset="0"/>
                <a:ea typeface="Times New Roman" panose="02020603050405020304" pitchFamily="18" charset="0"/>
                <a:cs typeface="Times New Roman" panose="02020603050405020304" pitchFamily="18" charset="0"/>
              </a:rPr>
              <a:t>C:\Windows\System32\inetsrv\appcmd set </a:t>
            </a:r>
            <a:r>
              <a:rPr lang="es-ES" sz="1800" dirty="0" err="1">
                <a:solidFill>
                  <a:srgbClr val="333333"/>
                </a:solidFill>
                <a:effectLst/>
                <a:latin typeface="Courier New" panose="02070309020205020404" pitchFamily="49" charset="0"/>
                <a:ea typeface="Times New Roman" panose="02020603050405020304" pitchFamily="18" charset="0"/>
                <a:cs typeface="Times New Roman" panose="02020603050405020304" pitchFamily="18" charset="0"/>
              </a:rPr>
              <a:t>config</a:t>
            </a:r>
            <a:r>
              <a:rPr lang="es-ES" sz="1800" dirty="0">
                <a:solidFill>
                  <a:srgbClr val="333333"/>
                </a:solidFill>
                <a:effectLst/>
                <a:latin typeface="Courier New" panose="02070309020205020404" pitchFamily="49" charset="0"/>
                <a:ea typeface="Times New Roman" panose="02020603050405020304" pitchFamily="18" charset="0"/>
                <a:cs typeface="Times New Roman" panose="02020603050405020304" pitchFamily="18" charset="0"/>
              </a:rPr>
              <a:t> /</a:t>
            </a:r>
            <a:r>
              <a:rPr lang="es-ES" sz="1800" dirty="0" err="1">
                <a:solidFill>
                  <a:srgbClr val="333333"/>
                </a:solidFill>
                <a:effectLst/>
                <a:latin typeface="Courier New" panose="02070309020205020404" pitchFamily="49" charset="0"/>
                <a:ea typeface="Times New Roman" panose="02020603050405020304" pitchFamily="18" charset="0"/>
                <a:cs typeface="Times New Roman" panose="02020603050405020304" pitchFamily="18" charset="0"/>
              </a:rPr>
              <a:t>section:staticContent</a:t>
            </a:r>
            <a:r>
              <a:rPr lang="es-ES" sz="1800" dirty="0">
                <a:solidFill>
                  <a:srgbClr val="333333"/>
                </a:solidFill>
                <a:effectLst/>
                <a:latin typeface="Courier New" panose="02070309020205020404" pitchFamily="49" charset="0"/>
                <a:ea typeface="Times New Roman" panose="02020603050405020304" pitchFamily="18" charset="0"/>
                <a:cs typeface="Times New Roman" panose="02020603050405020304" pitchFamily="18" charset="0"/>
              </a:rPr>
              <a:t> / +[</a:t>
            </a:r>
            <a:r>
              <a:rPr lang="es-ES" sz="1800" dirty="0" err="1">
                <a:solidFill>
                  <a:srgbClr val="333333"/>
                </a:solidFill>
                <a:effectLst/>
                <a:latin typeface="Courier New" panose="02070309020205020404" pitchFamily="49" charset="0"/>
                <a:ea typeface="Times New Roman" panose="02020603050405020304" pitchFamily="18" charset="0"/>
                <a:cs typeface="Times New Roman" panose="02020603050405020304" pitchFamily="18" charset="0"/>
              </a:rPr>
              <a:t>fileExtension</a:t>
            </a:r>
            <a:r>
              <a:rPr lang="es-ES" sz="1800" dirty="0">
                <a:solidFill>
                  <a:srgbClr val="333333"/>
                </a:solidFill>
                <a:effectLst/>
                <a:latin typeface="Courier New" panose="02070309020205020404" pitchFamily="49" charset="0"/>
                <a:ea typeface="Times New Roman" panose="02020603050405020304" pitchFamily="18" charset="0"/>
                <a:cs typeface="Times New Roman" panose="02020603050405020304" pitchFamily="18" charset="0"/>
              </a:rPr>
              <a:t>='.</a:t>
            </a:r>
            <a:r>
              <a:rPr lang="es-ES" sz="1800" dirty="0" err="1">
                <a:solidFill>
                  <a:srgbClr val="333333"/>
                </a:solidFill>
                <a:effectLst/>
                <a:latin typeface="Courier New" panose="02070309020205020404" pitchFamily="49" charset="0"/>
                <a:ea typeface="Times New Roman" panose="02020603050405020304" pitchFamily="18" charset="0"/>
                <a:cs typeface="Times New Roman" panose="02020603050405020304" pitchFamily="18" charset="0"/>
              </a:rPr>
              <a:t>asp</a:t>
            </a:r>
            <a:r>
              <a:rPr lang="es-ES" sz="1800" dirty="0">
                <a:solidFill>
                  <a:srgbClr val="333333"/>
                </a:solidFill>
                <a:effectLst/>
                <a:latin typeface="Courier New" panose="02070309020205020404" pitchFamily="49" charset="0"/>
                <a:ea typeface="Times New Roman" panose="02020603050405020304" pitchFamily="18" charset="0"/>
                <a:cs typeface="Times New Roman" panose="02020603050405020304" pitchFamily="18" charset="0"/>
              </a:rPr>
              <a:t>',</a:t>
            </a:r>
            <a:r>
              <a:rPr lang="es-ES" sz="1800" dirty="0" err="1">
                <a:solidFill>
                  <a:srgbClr val="333333"/>
                </a:solidFill>
                <a:effectLst/>
                <a:latin typeface="Courier New" panose="02070309020205020404" pitchFamily="49" charset="0"/>
                <a:ea typeface="Times New Roman" panose="02020603050405020304" pitchFamily="18" charset="0"/>
                <a:cs typeface="Times New Roman" panose="02020603050405020304" pitchFamily="18" charset="0"/>
              </a:rPr>
              <a:t>mimeType</a:t>
            </a:r>
            <a:r>
              <a:rPr lang="es-ES" sz="1800" dirty="0">
                <a:solidFill>
                  <a:srgbClr val="333333"/>
                </a:solidFill>
                <a:effectLst/>
                <a:latin typeface="Courier New" panose="02070309020205020404" pitchFamily="49" charset="0"/>
                <a:ea typeface="Times New Roman" panose="02020603050405020304" pitchFamily="18" charset="0"/>
                <a:cs typeface="Times New Roman" panose="02020603050405020304" pitchFamily="18" charset="0"/>
              </a:rPr>
              <a:t>='</a:t>
            </a:r>
            <a:r>
              <a:rPr lang="es-ES" sz="1800" dirty="0" err="1">
                <a:solidFill>
                  <a:srgbClr val="333333"/>
                </a:solidFill>
                <a:effectLst/>
                <a:latin typeface="Courier New" panose="02070309020205020404" pitchFamily="49" charset="0"/>
                <a:ea typeface="Times New Roman" panose="02020603050405020304" pitchFamily="18" charset="0"/>
                <a:cs typeface="Times New Roman" panose="02020603050405020304" pitchFamily="18" charset="0"/>
              </a:rPr>
              <a:t>text</a:t>
            </a:r>
            <a:r>
              <a:rPr lang="es-ES" sz="1800" dirty="0">
                <a:solidFill>
                  <a:srgbClr val="333333"/>
                </a:solidFill>
                <a:effectLst/>
                <a:latin typeface="Courier New" panose="02070309020205020404" pitchFamily="49" charset="0"/>
                <a:ea typeface="Times New Roman" panose="02020603050405020304" pitchFamily="18" charset="0"/>
                <a:cs typeface="Times New Roman" panose="02020603050405020304" pitchFamily="18" charset="0"/>
              </a:rPr>
              <a:t>/</a:t>
            </a:r>
            <a:r>
              <a:rPr lang="es-ES" sz="1800" dirty="0" err="1">
                <a:solidFill>
                  <a:srgbClr val="333333"/>
                </a:solidFill>
                <a:effectLst/>
                <a:latin typeface="Courier New" panose="02070309020205020404" pitchFamily="49" charset="0"/>
                <a:ea typeface="Times New Roman" panose="02020603050405020304" pitchFamily="18" charset="0"/>
                <a:cs typeface="Times New Roman" panose="02020603050405020304" pitchFamily="18" charset="0"/>
              </a:rPr>
              <a:t>html</a:t>
            </a:r>
            <a:r>
              <a:rPr lang="es-ES" sz="1800" dirty="0">
                <a:solidFill>
                  <a:srgbClr val="333333"/>
                </a:solidFill>
                <a:effectLst/>
                <a:latin typeface="Courier New" panose="02070309020205020404" pitchFamily="49" charset="0"/>
                <a:ea typeface="Times New Roman" panose="02020603050405020304" pitchFamily="18" charset="0"/>
                <a:cs typeface="Times New Roman" panose="02020603050405020304" pitchFamily="18" charset="0"/>
              </a:rPr>
              <a:t>'</a:t>
            </a:r>
            <a:endParaRPr lang="es-ES"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2100"/>
              </a:lnSpc>
              <a:spcAft>
                <a:spcPts val="800"/>
              </a:spcAft>
            </a:pPr>
            <a:br>
              <a:rPr lang="es-ES" sz="3600" dirty="0">
                <a:solidFill>
                  <a:srgbClr val="333333"/>
                </a:solidFill>
                <a:effectLst/>
                <a:latin typeface="Arial" panose="020B0604020202020204" pitchFamily="34" charset="0"/>
                <a:ea typeface="Times New Roman" panose="02020603050405020304" pitchFamily="18" charset="0"/>
                <a:cs typeface="Times New Roman" panose="02020603050405020304" pitchFamily="18" charset="0"/>
              </a:rPr>
            </a:br>
            <a:r>
              <a:rPr lang="es-ES" sz="2800" dirty="0">
                <a:solidFill>
                  <a:srgbClr val="333333"/>
                </a:solidFill>
                <a:effectLst/>
                <a:latin typeface="Arial" panose="020B0604020202020204" pitchFamily="34" charset="0"/>
                <a:ea typeface="Times New Roman" panose="02020603050405020304" pitchFamily="18" charset="0"/>
                <a:cs typeface="Times New Roman" panose="02020603050405020304" pitchFamily="18" charset="0"/>
              </a:rPr>
              <a:t>Para las páginas .PHP utilizar:</a:t>
            </a:r>
            <a:br>
              <a:rPr lang="es-ES" sz="3600" dirty="0">
                <a:solidFill>
                  <a:srgbClr val="333333"/>
                </a:solidFill>
                <a:effectLst/>
                <a:latin typeface="Arial" panose="020B0604020202020204" pitchFamily="34" charset="0"/>
                <a:ea typeface="Times New Roman" panose="02020603050405020304" pitchFamily="18" charset="0"/>
                <a:cs typeface="Times New Roman" panose="02020603050405020304" pitchFamily="18" charset="0"/>
              </a:rPr>
            </a:br>
            <a:endParaRPr lang="es-ES" sz="2400" dirty="0">
              <a:effectLst/>
              <a:latin typeface="Calibri" panose="020F0502020204030204" pitchFamily="34" charset="0"/>
              <a:ea typeface="Calibri" panose="020F0502020204030204" pitchFamily="34" charset="0"/>
              <a:cs typeface="Times New Roman" panose="02020603050405020304" pitchFamily="18" charset="0"/>
            </a:endParaRPr>
          </a:p>
          <a:p>
            <a:pPr latinLnBrk="1">
              <a:lnSpc>
                <a:spcPts val="1680"/>
              </a:lnSpc>
              <a:spcBef>
                <a:spcPts val="900"/>
              </a:spcBef>
              <a:spcAft>
                <a:spcPts val="75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s-ES" sz="1800" dirty="0">
                <a:solidFill>
                  <a:srgbClr val="333333"/>
                </a:solidFill>
                <a:effectLst/>
                <a:latin typeface="Courier New" panose="02070309020205020404" pitchFamily="49" charset="0"/>
                <a:ea typeface="Times New Roman" panose="02020603050405020304" pitchFamily="18" charset="0"/>
                <a:cs typeface="Times New Roman" panose="02020603050405020304" pitchFamily="18" charset="0"/>
              </a:rPr>
              <a:t>C:\Windows\System32\inetsrv\appcmd set </a:t>
            </a:r>
            <a:r>
              <a:rPr lang="es-ES" sz="1800" dirty="0" err="1">
                <a:solidFill>
                  <a:srgbClr val="333333"/>
                </a:solidFill>
                <a:effectLst/>
                <a:latin typeface="Courier New" panose="02070309020205020404" pitchFamily="49" charset="0"/>
                <a:ea typeface="Times New Roman" panose="02020603050405020304" pitchFamily="18" charset="0"/>
                <a:cs typeface="Times New Roman" panose="02020603050405020304" pitchFamily="18" charset="0"/>
              </a:rPr>
              <a:t>config</a:t>
            </a:r>
            <a:r>
              <a:rPr lang="es-ES" sz="1800" dirty="0">
                <a:solidFill>
                  <a:srgbClr val="333333"/>
                </a:solidFill>
                <a:effectLst/>
                <a:latin typeface="Courier New" panose="02070309020205020404" pitchFamily="49" charset="0"/>
                <a:ea typeface="Times New Roman" panose="02020603050405020304" pitchFamily="18" charset="0"/>
                <a:cs typeface="Times New Roman" panose="02020603050405020304" pitchFamily="18" charset="0"/>
              </a:rPr>
              <a:t> /</a:t>
            </a:r>
            <a:r>
              <a:rPr lang="es-ES" sz="1800" dirty="0" err="1">
                <a:solidFill>
                  <a:srgbClr val="333333"/>
                </a:solidFill>
                <a:effectLst/>
                <a:latin typeface="Courier New" panose="02070309020205020404" pitchFamily="49" charset="0"/>
                <a:ea typeface="Times New Roman" panose="02020603050405020304" pitchFamily="18" charset="0"/>
                <a:cs typeface="Times New Roman" panose="02020603050405020304" pitchFamily="18" charset="0"/>
              </a:rPr>
              <a:t>section:staticContent</a:t>
            </a:r>
            <a:r>
              <a:rPr lang="es-ES" sz="1800" dirty="0">
                <a:solidFill>
                  <a:srgbClr val="333333"/>
                </a:solidFill>
                <a:effectLst/>
                <a:latin typeface="Courier New" panose="02070309020205020404" pitchFamily="49" charset="0"/>
                <a:ea typeface="Times New Roman" panose="02020603050405020304" pitchFamily="18" charset="0"/>
                <a:cs typeface="Times New Roman" panose="02020603050405020304" pitchFamily="18" charset="0"/>
              </a:rPr>
              <a:t> / +[</a:t>
            </a:r>
            <a:r>
              <a:rPr lang="es-ES" sz="1800" dirty="0" err="1">
                <a:solidFill>
                  <a:srgbClr val="333333"/>
                </a:solidFill>
                <a:effectLst/>
                <a:latin typeface="Courier New" panose="02070309020205020404" pitchFamily="49" charset="0"/>
                <a:ea typeface="Times New Roman" panose="02020603050405020304" pitchFamily="18" charset="0"/>
                <a:cs typeface="Times New Roman" panose="02020603050405020304" pitchFamily="18" charset="0"/>
              </a:rPr>
              <a:t>fileExtension</a:t>
            </a:r>
            <a:r>
              <a:rPr lang="es-ES" sz="1800" dirty="0">
                <a:solidFill>
                  <a:srgbClr val="333333"/>
                </a:solidFill>
                <a:effectLst/>
                <a:latin typeface="Courier New" panose="02070309020205020404" pitchFamily="49" charset="0"/>
                <a:ea typeface="Times New Roman" panose="02020603050405020304" pitchFamily="18" charset="0"/>
                <a:cs typeface="Times New Roman" panose="02020603050405020304" pitchFamily="18" charset="0"/>
              </a:rPr>
              <a:t>='.</a:t>
            </a:r>
            <a:r>
              <a:rPr lang="es-ES" sz="1800" dirty="0" err="1">
                <a:solidFill>
                  <a:srgbClr val="333333"/>
                </a:solidFill>
                <a:effectLst/>
                <a:latin typeface="Courier New" panose="02070309020205020404" pitchFamily="49" charset="0"/>
                <a:ea typeface="Times New Roman" panose="02020603050405020304" pitchFamily="18" charset="0"/>
                <a:cs typeface="Times New Roman" panose="02020603050405020304" pitchFamily="18" charset="0"/>
              </a:rPr>
              <a:t>php</a:t>
            </a:r>
            <a:r>
              <a:rPr lang="es-ES" sz="1800" dirty="0">
                <a:solidFill>
                  <a:srgbClr val="333333"/>
                </a:solidFill>
                <a:effectLst/>
                <a:latin typeface="Courier New" panose="02070309020205020404" pitchFamily="49" charset="0"/>
                <a:ea typeface="Times New Roman" panose="02020603050405020304" pitchFamily="18" charset="0"/>
                <a:cs typeface="Times New Roman" panose="02020603050405020304" pitchFamily="18" charset="0"/>
              </a:rPr>
              <a:t>',</a:t>
            </a:r>
            <a:r>
              <a:rPr lang="es-ES" sz="1800" dirty="0" err="1">
                <a:solidFill>
                  <a:srgbClr val="333333"/>
                </a:solidFill>
                <a:effectLst/>
                <a:latin typeface="Courier New" panose="02070309020205020404" pitchFamily="49" charset="0"/>
                <a:ea typeface="Times New Roman" panose="02020603050405020304" pitchFamily="18" charset="0"/>
                <a:cs typeface="Times New Roman" panose="02020603050405020304" pitchFamily="18" charset="0"/>
              </a:rPr>
              <a:t>mimeType</a:t>
            </a:r>
            <a:r>
              <a:rPr lang="es-ES" sz="1800" dirty="0">
                <a:solidFill>
                  <a:srgbClr val="333333"/>
                </a:solidFill>
                <a:effectLst/>
                <a:latin typeface="Courier New" panose="02070309020205020404" pitchFamily="49" charset="0"/>
                <a:ea typeface="Times New Roman" panose="02020603050405020304" pitchFamily="18" charset="0"/>
                <a:cs typeface="Times New Roman" panose="02020603050405020304" pitchFamily="18" charset="0"/>
              </a:rPr>
              <a:t>='</a:t>
            </a:r>
            <a:r>
              <a:rPr lang="es-ES" sz="1800" dirty="0" err="1">
                <a:solidFill>
                  <a:srgbClr val="333333"/>
                </a:solidFill>
                <a:effectLst/>
                <a:latin typeface="Courier New" panose="02070309020205020404" pitchFamily="49" charset="0"/>
                <a:ea typeface="Times New Roman" panose="02020603050405020304" pitchFamily="18" charset="0"/>
                <a:cs typeface="Times New Roman" panose="02020603050405020304" pitchFamily="18" charset="0"/>
              </a:rPr>
              <a:t>text</a:t>
            </a:r>
            <a:r>
              <a:rPr lang="es-ES" sz="1800" dirty="0">
                <a:solidFill>
                  <a:srgbClr val="333333"/>
                </a:solidFill>
                <a:effectLst/>
                <a:latin typeface="Courier New" panose="02070309020205020404" pitchFamily="49" charset="0"/>
                <a:ea typeface="Times New Roman" panose="02020603050405020304" pitchFamily="18" charset="0"/>
                <a:cs typeface="Times New Roman" panose="02020603050405020304" pitchFamily="18" charset="0"/>
              </a:rPr>
              <a:t>/</a:t>
            </a:r>
            <a:r>
              <a:rPr lang="es-ES" sz="1800" dirty="0" err="1">
                <a:solidFill>
                  <a:srgbClr val="333333"/>
                </a:solidFill>
                <a:effectLst/>
                <a:latin typeface="Courier New" panose="02070309020205020404" pitchFamily="49" charset="0"/>
                <a:ea typeface="Times New Roman" panose="02020603050405020304" pitchFamily="18" charset="0"/>
                <a:cs typeface="Times New Roman" panose="02020603050405020304" pitchFamily="18" charset="0"/>
              </a:rPr>
              <a:t>html</a:t>
            </a:r>
            <a:r>
              <a:rPr lang="es-ES" sz="1800" dirty="0">
                <a:solidFill>
                  <a:srgbClr val="333333"/>
                </a:solidFill>
                <a:effectLst/>
                <a:latin typeface="Courier New" panose="02070309020205020404" pitchFamily="49" charset="0"/>
                <a:ea typeface="Times New Roman" panose="02020603050405020304" pitchFamily="18" charset="0"/>
                <a:cs typeface="Times New Roman" panose="02020603050405020304" pitchFamily="18" charset="0"/>
              </a:rPr>
              <a:t>']</a:t>
            </a:r>
            <a:endParaRPr lang="es-ES" sz="24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CuadroTexto 4">
            <a:extLst>
              <a:ext uri="{FF2B5EF4-FFF2-40B4-BE49-F238E27FC236}">
                <a16:creationId xmlns:a16="http://schemas.microsoft.com/office/drawing/2014/main" id="{C016F932-1F9D-4A15-BA4E-DB631B5B4782}"/>
              </a:ext>
            </a:extLst>
          </p:cNvPr>
          <p:cNvSpPr txBox="1"/>
          <p:nvPr/>
        </p:nvSpPr>
        <p:spPr>
          <a:xfrm>
            <a:off x="557348" y="987396"/>
            <a:ext cx="8917577" cy="873572"/>
          </a:xfrm>
          <a:prstGeom prst="rect">
            <a:avLst/>
          </a:prstGeom>
          <a:noFill/>
        </p:spPr>
        <p:txBody>
          <a:bodyPr wrap="square">
            <a:spAutoFit/>
          </a:bodyPr>
          <a:lstStyle/>
          <a:p>
            <a:pPr>
              <a:lnSpc>
                <a:spcPts val="2100"/>
              </a:lnSpc>
              <a:spcAft>
                <a:spcPts val="800"/>
              </a:spcAft>
            </a:pPr>
            <a:r>
              <a:rPr lang="es-ES" sz="1800" dirty="0">
                <a:solidFill>
                  <a:srgbClr val="333333"/>
                </a:solidFill>
                <a:effectLst/>
                <a:latin typeface="Arial" panose="020B0604020202020204" pitchFamily="34" charset="0"/>
                <a:ea typeface="Times New Roman" panose="02020603050405020304" pitchFamily="18" charset="0"/>
                <a:cs typeface="Times New Roman" panose="02020603050405020304" pitchFamily="18" charset="0"/>
              </a:rPr>
              <a:t>También es posible hacer lo anterior para habilitar las páginas .ASP, pegando el siguiente código en Inicio o en el comando Ejecutar y presionando la tecla </a:t>
            </a:r>
            <a:r>
              <a:rPr lang="es-ES" sz="1800" dirty="0" err="1">
                <a:solidFill>
                  <a:srgbClr val="333333"/>
                </a:solidFill>
                <a:effectLst/>
                <a:latin typeface="Arial" panose="020B0604020202020204" pitchFamily="34" charset="0"/>
                <a:ea typeface="Times New Roman" panose="02020603050405020304" pitchFamily="18" charset="0"/>
                <a:cs typeface="Times New Roman" panose="02020603050405020304" pitchFamily="18" charset="0"/>
              </a:rPr>
              <a:t>Enter</a:t>
            </a:r>
            <a:r>
              <a:rPr lang="es-ES" sz="1800" dirty="0">
                <a:solidFill>
                  <a:srgbClr val="333333"/>
                </a:solidFill>
                <a:effectLst/>
                <a:latin typeface="Arial" panose="020B0604020202020204" pitchFamily="34" charset="0"/>
                <a:ea typeface="Times New Roman" panose="02020603050405020304" pitchFamily="18" charset="0"/>
                <a:cs typeface="Times New Roman" panose="02020603050405020304" pitchFamily="18" charset="0"/>
              </a:rPr>
              <a:t>:</a:t>
            </a:r>
            <a:br>
              <a:rPr lang="es-ES" sz="1800" dirty="0">
                <a:solidFill>
                  <a:srgbClr val="333333"/>
                </a:solidFill>
                <a:effectLst/>
                <a:latin typeface="Arial" panose="020B0604020202020204" pitchFamily="34" charset="0"/>
                <a:ea typeface="Times New Roman" panose="02020603050405020304" pitchFamily="18" charset="0"/>
                <a:cs typeface="Times New Roman" panose="02020603050405020304" pitchFamily="18" charset="0"/>
              </a:rPr>
            </a:br>
            <a:endParaRPr lang="es-ES" sz="12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4338" name="Picture 2" descr="ASP.NET para desarrolladores de PHP / Código | Desarrollo de sitios web,  juegos de ordenador y aplicaciones móviles.">
            <a:extLst>
              <a:ext uri="{FF2B5EF4-FFF2-40B4-BE49-F238E27FC236}">
                <a16:creationId xmlns:a16="http://schemas.microsoft.com/office/drawing/2014/main" id="{FC588136-B0A9-4D88-9C5A-3A1DC829D0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74925" y="2050401"/>
            <a:ext cx="1895475" cy="1885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657731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2CD0B742-9F04-4FF8-84FF-D9A409C90AC6}"/>
              </a:ext>
            </a:extLst>
          </p:cNvPr>
          <p:cNvSpPr txBox="1"/>
          <p:nvPr/>
        </p:nvSpPr>
        <p:spPr>
          <a:xfrm>
            <a:off x="687977" y="670560"/>
            <a:ext cx="8462554" cy="2913618"/>
          </a:xfrm>
          <a:prstGeom prst="rect">
            <a:avLst/>
          </a:prstGeom>
          <a:noFill/>
        </p:spPr>
        <p:txBody>
          <a:bodyPr wrap="square">
            <a:spAutoFit/>
          </a:bodyPr>
          <a:lstStyle/>
          <a:p>
            <a:pPr>
              <a:lnSpc>
                <a:spcPts val="1950"/>
              </a:lnSpc>
              <a:spcAft>
                <a:spcPts val="800"/>
              </a:spcAft>
            </a:pPr>
            <a:r>
              <a:rPr lang="es-ES" sz="24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Habilitar la exploración de directorios en IIS</a:t>
            </a:r>
            <a:endParaRPr lang="es-ES" sz="1200"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2100"/>
              </a:lnSpc>
              <a:spcAft>
                <a:spcPts val="800"/>
              </a:spcAft>
            </a:pPr>
            <a:br>
              <a:rPr lang="es-ES" sz="1800" dirty="0">
                <a:solidFill>
                  <a:srgbClr val="333333"/>
                </a:solidFill>
                <a:effectLst/>
                <a:latin typeface="Arial" panose="020B0604020202020204" pitchFamily="34" charset="0"/>
                <a:ea typeface="Times New Roman" panose="02020603050405020304" pitchFamily="18" charset="0"/>
                <a:cs typeface="Times New Roman" panose="02020603050405020304" pitchFamily="18" charset="0"/>
              </a:rPr>
            </a:br>
            <a:r>
              <a:rPr lang="es-ES" sz="1800" dirty="0">
                <a:solidFill>
                  <a:srgbClr val="333333"/>
                </a:solidFill>
                <a:effectLst/>
                <a:latin typeface="Arial" panose="020B0604020202020204" pitchFamily="34" charset="0"/>
                <a:ea typeface="Times New Roman" panose="02020603050405020304" pitchFamily="18" charset="0"/>
                <a:cs typeface="Times New Roman" panose="02020603050405020304" pitchFamily="18" charset="0"/>
              </a:rPr>
              <a:t>La exploración de directorios como su nombre indica, facilita navegar por los distintos directorios donde almacenes las páginas web.</a:t>
            </a:r>
            <a:br>
              <a:rPr lang="es-ES" sz="1800" dirty="0">
                <a:solidFill>
                  <a:srgbClr val="333333"/>
                </a:solidFill>
                <a:effectLst/>
                <a:latin typeface="Arial" panose="020B0604020202020204" pitchFamily="34" charset="0"/>
                <a:ea typeface="Times New Roman" panose="02020603050405020304" pitchFamily="18" charset="0"/>
                <a:cs typeface="Times New Roman" panose="02020603050405020304" pitchFamily="18" charset="0"/>
              </a:rPr>
            </a:br>
            <a:r>
              <a:rPr lang="es-ES" sz="1800" dirty="0">
                <a:solidFill>
                  <a:srgbClr val="333333"/>
                </a:solidFill>
                <a:effectLst/>
                <a:latin typeface="Arial" panose="020B0604020202020204" pitchFamily="34" charset="0"/>
                <a:ea typeface="Times New Roman" panose="02020603050405020304" pitchFamily="18" charset="0"/>
                <a:cs typeface="Times New Roman" panose="02020603050405020304" pitchFamily="18" charset="0"/>
              </a:rPr>
              <a:t>Para habilitarlo haz lo siguiente:</a:t>
            </a:r>
          </a:p>
          <a:p>
            <a:pPr>
              <a:lnSpc>
                <a:spcPts val="2100"/>
              </a:lnSpc>
              <a:spcAft>
                <a:spcPts val="800"/>
              </a:spcAft>
            </a:pPr>
            <a:endParaRPr lang="es-ES" dirty="0">
              <a:solidFill>
                <a:srgbClr val="333333"/>
              </a:solidFill>
              <a:latin typeface="Arial" panose="020B0604020202020204" pitchFamily="34" charset="0"/>
              <a:ea typeface="Calibri" panose="020F0502020204030204" pitchFamily="34" charset="0"/>
              <a:cs typeface="Times New Roman" panose="02020603050405020304" pitchFamily="18" charset="0"/>
            </a:endParaRPr>
          </a:p>
          <a:p>
            <a:pPr>
              <a:lnSpc>
                <a:spcPts val="2100"/>
              </a:lnSpc>
              <a:spcAft>
                <a:spcPts val="800"/>
              </a:spcAft>
            </a:pPr>
            <a:endParaRPr lang="es-ES" sz="1200"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2100"/>
              </a:lnSpc>
              <a:spcAft>
                <a:spcPts val="800"/>
              </a:spcAft>
            </a:pPr>
            <a:r>
              <a:rPr lang="es-ES" sz="1800" dirty="0">
                <a:solidFill>
                  <a:srgbClr val="333333"/>
                </a:solidFill>
                <a:effectLst/>
                <a:latin typeface="Arial" panose="020B0604020202020204" pitchFamily="34" charset="0"/>
                <a:ea typeface="Times New Roman" panose="02020603050405020304" pitchFamily="18" charset="0"/>
                <a:cs typeface="Times New Roman" panose="02020603050405020304" pitchFamily="18" charset="0"/>
              </a:rPr>
              <a:t>• En el Panel de administración abre la herramienta </a:t>
            </a:r>
            <a:r>
              <a:rPr lang="es-ES" sz="1800" i="1" dirty="0">
                <a:solidFill>
                  <a:srgbClr val="333333"/>
                </a:solidFill>
                <a:effectLst/>
                <a:latin typeface="Arial" panose="020B0604020202020204" pitchFamily="34" charset="0"/>
                <a:ea typeface="Times New Roman" panose="02020603050405020304" pitchFamily="18" charset="0"/>
                <a:cs typeface="Times New Roman" panose="02020603050405020304" pitchFamily="18" charset="0"/>
              </a:rPr>
              <a:t>Examen de directorios</a:t>
            </a:r>
            <a:br>
              <a:rPr lang="es-ES" sz="1800" dirty="0">
                <a:solidFill>
                  <a:srgbClr val="333333"/>
                </a:solidFill>
                <a:effectLst/>
                <a:latin typeface="Arial" panose="020B0604020202020204" pitchFamily="34" charset="0"/>
                <a:ea typeface="Times New Roman" panose="02020603050405020304" pitchFamily="18" charset="0"/>
                <a:cs typeface="Times New Roman" panose="02020603050405020304" pitchFamily="18" charset="0"/>
              </a:rPr>
            </a:br>
            <a:r>
              <a:rPr lang="es-ES" sz="1800" dirty="0">
                <a:solidFill>
                  <a:srgbClr val="333333"/>
                </a:solidFill>
                <a:effectLst/>
                <a:latin typeface="Arial" panose="020B0604020202020204" pitchFamily="34" charset="0"/>
                <a:ea typeface="Times New Roman" panose="02020603050405020304" pitchFamily="18" charset="0"/>
                <a:cs typeface="Times New Roman" panose="02020603050405020304" pitchFamily="18" charset="0"/>
              </a:rPr>
              <a:t>• En el panel Acción a la derecha escoge "Habilitar".</a:t>
            </a:r>
            <a:endParaRPr lang="es-ES" sz="12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2" descr="Best Tips on how to Optimize IIS Performance for 2019. Covers ASP.Net,PHP,  WordPress And SharePoint | Bits &amp; Screws Tech &amp; Engineering Blog">
            <a:extLst>
              <a:ext uri="{FF2B5EF4-FFF2-40B4-BE49-F238E27FC236}">
                <a16:creationId xmlns:a16="http://schemas.microsoft.com/office/drawing/2014/main" id="{FF66BD41-1A88-4A4D-B03A-51E3C1A9F6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19254" y="4457700"/>
            <a:ext cx="2895600" cy="1581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738213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5087FDC2-6D8C-41E4-B8D2-3BE5310317EF}"/>
              </a:ext>
            </a:extLst>
          </p:cNvPr>
          <p:cNvSpPr txBox="1"/>
          <p:nvPr/>
        </p:nvSpPr>
        <p:spPr>
          <a:xfrm>
            <a:off x="1160417" y="623598"/>
            <a:ext cx="9002486" cy="4052391"/>
          </a:xfrm>
          <a:prstGeom prst="rect">
            <a:avLst/>
          </a:prstGeom>
          <a:noFill/>
        </p:spPr>
        <p:txBody>
          <a:bodyPr wrap="square">
            <a:spAutoFit/>
          </a:bodyPr>
          <a:lstStyle/>
          <a:p>
            <a:pPr>
              <a:lnSpc>
                <a:spcPts val="1950"/>
              </a:lnSpc>
              <a:spcAft>
                <a:spcPts val="800"/>
              </a:spcAft>
            </a:pPr>
            <a:r>
              <a:rPr lang="es-ES" sz="24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Cómo alternar el uso del servidor IIS con Apache?</a:t>
            </a:r>
            <a:endParaRPr lang="es-ES" sz="1200" dirty="0">
              <a:effectLst/>
              <a:latin typeface="Calibri" panose="020F0502020204030204" pitchFamily="34" charset="0"/>
              <a:ea typeface="Calibri" panose="020F0502020204030204" pitchFamily="34" charset="0"/>
              <a:cs typeface="Times New Roman" panose="02020603050405020304" pitchFamily="18" charset="0"/>
            </a:endParaRPr>
          </a:p>
          <a:p>
            <a:br>
              <a:rPr lang="es-ES" sz="1800" dirty="0">
                <a:solidFill>
                  <a:srgbClr val="333333"/>
                </a:solidFill>
                <a:effectLst/>
                <a:latin typeface="Arial" panose="020B0604020202020204" pitchFamily="34" charset="0"/>
                <a:ea typeface="Times New Roman" panose="02020603050405020304" pitchFamily="18" charset="0"/>
              </a:rPr>
            </a:br>
            <a:r>
              <a:rPr lang="es-ES" sz="1800" dirty="0">
                <a:solidFill>
                  <a:srgbClr val="333333"/>
                </a:solidFill>
                <a:effectLst/>
                <a:latin typeface="Arial" panose="020B0604020202020204" pitchFamily="34" charset="0"/>
                <a:ea typeface="Times New Roman" panose="02020603050405020304" pitchFamily="18" charset="0"/>
              </a:rPr>
              <a:t>Es imposible usar dos servidores web al mismo tiempo en la PC por los conflictos que trae.</a:t>
            </a:r>
            <a:endParaRPr lang="es-ES" dirty="0">
              <a:solidFill>
                <a:srgbClr val="333333"/>
              </a:solidFill>
              <a:latin typeface="Arial" panose="020B0604020202020204" pitchFamily="34" charset="0"/>
              <a:ea typeface="Times New Roman" panose="02020603050405020304" pitchFamily="18" charset="0"/>
            </a:endParaRPr>
          </a:p>
          <a:p>
            <a:br>
              <a:rPr lang="es-ES" sz="1800" dirty="0">
                <a:solidFill>
                  <a:srgbClr val="333333"/>
                </a:solidFill>
                <a:effectLst/>
                <a:latin typeface="Arial" panose="020B0604020202020204" pitchFamily="34" charset="0"/>
                <a:ea typeface="Times New Roman" panose="02020603050405020304" pitchFamily="18" charset="0"/>
              </a:rPr>
            </a:br>
            <a:r>
              <a:rPr lang="es-ES" sz="1800" dirty="0">
                <a:solidFill>
                  <a:srgbClr val="333333"/>
                </a:solidFill>
                <a:effectLst/>
                <a:latin typeface="Arial" panose="020B0604020202020204" pitchFamily="34" charset="0"/>
                <a:ea typeface="Times New Roman" panose="02020603050405020304" pitchFamily="18" charset="0"/>
              </a:rPr>
              <a:t>Es necesario alternar el empleo de cada uno, lo que puede ser bastante incomodo, pero para aquellos que usan Apache, servidor web muy popular, es posible alternar fácilmente entre Apache y ISS con un sencillo script.</a:t>
            </a:r>
          </a:p>
          <a:p>
            <a:br>
              <a:rPr lang="es-ES" sz="1800" dirty="0">
                <a:solidFill>
                  <a:srgbClr val="333333"/>
                </a:solidFill>
                <a:effectLst/>
                <a:latin typeface="Arial" panose="020B0604020202020204" pitchFamily="34" charset="0"/>
                <a:ea typeface="Times New Roman" panose="02020603050405020304" pitchFamily="18" charset="0"/>
              </a:rPr>
            </a:br>
            <a:r>
              <a:rPr lang="es-ES" sz="1800" dirty="0">
                <a:solidFill>
                  <a:srgbClr val="333333"/>
                </a:solidFill>
                <a:effectLst/>
                <a:latin typeface="Arial" panose="020B0604020202020204" pitchFamily="34" charset="0"/>
                <a:ea typeface="Times New Roman" panose="02020603050405020304" pitchFamily="18" charset="0"/>
              </a:rPr>
              <a:t>Crear el archivo </a:t>
            </a:r>
            <a:r>
              <a:rPr lang="es-ES" sz="1800" dirty="0" err="1">
                <a:solidFill>
                  <a:srgbClr val="333333"/>
                </a:solidFill>
                <a:effectLst/>
                <a:latin typeface="Arial" panose="020B0604020202020204" pitchFamily="34" charset="0"/>
                <a:ea typeface="Times New Roman" panose="02020603050405020304" pitchFamily="18" charset="0"/>
              </a:rPr>
              <a:t>batch</a:t>
            </a:r>
            <a:r>
              <a:rPr lang="es-ES" sz="1800" dirty="0">
                <a:solidFill>
                  <a:srgbClr val="333333"/>
                </a:solidFill>
                <a:effectLst/>
                <a:latin typeface="Arial" panose="020B0604020202020204" pitchFamily="34" charset="0"/>
                <a:ea typeface="Times New Roman" panose="02020603050405020304" pitchFamily="18" charset="0"/>
              </a:rPr>
              <a:t> usando el siguiente código.</a:t>
            </a:r>
          </a:p>
          <a:p>
            <a:br>
              <a:rPr lang="es-ES" sz="1800" dirty="0">
                <a:solidFill>
                  <a:srgbClr val="333333"/>
                </a:solidFill>
                <a:effectLst/>
                <a:latin typeface="Arial" panose="020B0604020202020204" pitchFamily="34" charset="0"/>
                <a:ea typeface="Times New Roman" panose="02020603050405020304" pitchFamily="18" charset="0"/>
              </a:rPr>
            </a:br>
            <a:r>
              <a:rPr lang="es-ES" sz="1800" dirty="0">
                <a:solidFill>
                  <a:srgbClr val="333333"/>
                </a:solidFill>
                <a:effectLst/>
                <a:latin typeface="Arial" panose="020B0604020202020204" pitchFamily="34" charset="0"/>
                <a:ea typeface="Times New Roman" panose="02020603050405020304" pitchFamily="18" charset="0"/>
              </a:rPr>
              <a:t>Si tienes dudas lee el siguiente artículo que explica cómo crearlo: </a:t>
            </a:r>
            <a:r>
              <a:rPr lang="es-ES" sz="1800" u="sng" dirty="0">
                <a:solidFill>
                  <a:srgbClr val="064F78"/>
                </a:solidFill>
                <a:effectLst/>
                <a:latin typeface="Arial" panose="020B0604020202020204" pitchFamily="34" charset="0"/>
                <a:ea typeface="Times New Roman" panose="02020603050405020304" pitchFamily="18" charset="0"/>
                <a:hlinkClick r:id="rId2"/>
              </a:rPr>
              <a:t>Qué son los archivos BATCH o BAT, usos prácticos y como crearlos</a:t>
            </a:r>
            <a:br>
              <a:rPr lang="es-ES" sz="1800" dirty="0">
                <a:solidFill>
                  <a:srgbClr val="333333"/>
                </a:solidFill>
                <a:effectLst/>
                <a:latin typeface="Arial" panose="020B0604020202020204" pitchFamily="34" charset="0"/>
                <a:ea typeface="Times New Roman" panose="02020603050405020304" pitchFamily="18" charset="0"/>
              </a:rPr>
            </a:br>
            <a:endParaRPr lang="es-ES" dirty="0"/>
          </a:p>
        </p:txBody>
      </p:sp>
      <p:pic>
        <p:nvPicPr>
          <p:cNvPr id="15362" name="Picture 2" descr="ASP.NET Core on Windows with IIS | PureSourceCode">
            <a:extLst>
              <a:ext uri="{FF2B5EF4-FFF2-40B4-BE49-F238E27FC236}">
                <a16:creationId xmlns:a16="http://schemas.microsoft.com/office/drawing/2014/main" id="{8CCA7621-B793-4A91-BF54-27D9C76E171D}"/>
              </a:ext>
            </a:extLst>
          </p:cNvPr>
          <p:cNvPicPr>
            <a:picLocks noChangeAspect="1" noChangeArrowheads="1"/>
          </p:cNvPicPr>
          <p:nvPr/>
        </p:nvPicPr>
        <p:blipFill>
          <a:blip r:embed="rId3">
            <a:alphaModFix amt="20000"/>
            <a:extLst>
              <a:ext uri="{28A0092B-C50C-407E-A947-70E740481C1C}">
                <a14:useLocalDpi xmlns:a14="http://schemas.microsoft.com/office/drawing/2010/main" val="0"/>
              </a:ext>
            </a:extLst>
          </a:blip>
          <a:srcRect/>
          <a:stretch>
            <a:fillRect/>
          </a:stretch>
        </p:blipFill>
        <p:spPr bwMode="auto">
          <a:xfrm>
            <a:off x="381000" y="214313"/>
            <a:ext cx="11430000" cy="6429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316003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B3F9C6F7-48D8-4E3D-A616-F8CFFC3B696F}"/>
              </a:ext>
            </a:extLst>
          </p:cNvPr>
          <p:cNvSpPr txBox="1"/>
          <p:nvPr/>
        </p:nvSpPr>
        <p:spPr>
          <a:xfrm>
            <a:off x="611777" y="268473"/>
            <a:ext cx="8401594" cy="5318764"/>
          </a:xfrm>
          <a:prstGeom prst="rect">
            <a:avLst/>
          </a:prstGeom>
          <a:noFill/>
        </p:spPr>
        <p:txBody>
          <a:bodyPr wrap="square">
            <a:spAutoFit/>
          </a:bodyPr>
          <a:lstStyle/>
          <a:p>
            <a:pPr latinLnBrk="1">
              <a:lnSpc>
                <a:spcPts val="1680"/>
              </a:lnSpc>
              <a:spcBef>
                <a:spcPts val="900"/>
              </a:spcBef>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s-ES" sz="1800" dirty="0">
                <a:solidFill>
                  <a:srgbClr val="333333"/>
                </a:solidFill>
                <a:effectLst/>
                <a:latin typeface="Courier New" panose="02070309020205020404" pitchFamily="49" charset="0"/>
                <a:ea typeface="Times New Roman" panose="02020603050405020304" pitchFamily="18" charset="0"/>
                <a:cs typeface="Times New Roman" panose="02020603050405020304" pitchFamily="18" charset="0"/>
              </a:rPr>
              <a:t> </a:t>
            </a:r>
            <a:r>
              <a:rPr lang="es-ES" sz="1600" dirty="0">
                <a:solidFill>
                  <a:srgbClr val="333333"/>
                </a:solidFill>
                <a:effectLst/>
                <a:latin typeface="Courier New" panose="02070309020205020404" pitchFamily="49" charset="0"/>
                <a:ea typeface="Times New Roman" panose="02020603050405020304" pitchFamily="18" charset="0"/>
                <a:cs typeface="Times New Roman" panose="02020603050405020304" pitchFamily="18" charset="0"/>
              </a:rPr>
              <a:t>:: (c) </a:t>
            </a:r>
            <a:r>
              <a:rPr lang="es-ES" sz="1600" dirty="0" err="1">
                <a:solidFill>
                  <a:srgbClr val="333333"/>
                </a:solidFill>
                <a:effectLst/>
                <a:latin typeface="Courier New" panose="02070309020205020404" pitchFamily="49" charset="0"/>
                <a:ea typeface="Times New Roman" panose="02020603050405020304" pitchFamily="18" charset="0"/>
                <a:cs typeface="Times New Roman" panose="02020603050405020304" pitchFamily="18" charset="0"/>
              </a:rPr>
              <a:t>Norfipc</a:t>
            </a:r>
            <a:r>
              <a:rPr lang="es-ES" sz="1600" dirty="0">
                <a:solidFill>
                  <a:srgbClr val="333333"/>
                </a:solidFill>
                <a:effectLst/>
                <a:latin typeface="Courier New" panose="02070309020205020404" pitchFamily="49" charset="0"/>
                <a:ea typeface="Times New Roman" panose="02020603050405020304" pitchFamily="18" charset="0"/>
                <a:cs typeface="Times New Roman" panose="02020603050405020304" pitchFamily="18" charset="0"/>
              </a:rPr>
              <a:t> 2010 - http://norfipc.com</a:t>
            </a:r>
            <a:endParaRPr lang="es-ES" sz="1600" dirty="0">
              <a:effectLst/>
              <a:latin typeface="Calibri" panose="020F0502020204030204" pitchFamily="34" charset="0"/>
              <a:ea typeface="Calibri" panose="020F0502020204030204" pitchFamily="34" charset="0"/>
              <a:cs typeface="Times New Roman" panose="02020603050405020304" pitchFamily="18" charset="0"/>
            </a:endParaRPr>
          </a:p>
          <a:p>
            <a:pPr latinLnBrk="1">
              <a:lnSpc>
                <a:spcPts val="1680"/>
              </a:lnSpc>
              <a:spcBef>
                <a:spcPts val="900"/>
              </a:spcBef>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s-ES" sz="1600" dirty="0">
                <a:solidFill>
                  <a:srgbClr val="333333"/>
                </a:solidFill>
                <a:effectLst/>
                <a:latin typeface="Courier New" panose="02070309020205020404" pitchFamily="49" charset="0"/>
                <a:ea typeface="Times New Roman" panose="02020603050405020304" pitchFamily="18" charset="0"/>
                <a:cs typeface="Times New Roman" panose="02020603050405020304" pitchFamily="18" charset="0"/>
              </a:rPr>
              <a:t>@echo off</a:t>
            </a:r>
            <a:endParaRPr lang="es-ES" sz="1600" dirty="0">
              <a:effectLst/>
              <a:latin typeface="Calibri" panose="020F0502020204030204" pitchFamily="34" charset="0"/>
              <a:ea typeface="Calibri" panose="020F0502020204030204" pitchFamily="34" charset="0"/>
              <a:cs typeface="Times New Roman" panose="02020603050405020304" pitchFamily="18" charset="0"/>
            </a:endParaRPr>
          </a:p>
          <a:p>
            <a:pPr latinLnBrk="1">
              <a:lnSpc>
                <a:spcPts val="1680"/>
              </a:lnSpc>
              <a:spcBef>
                <a:spcPts val="900"/>
              </a:spcBef>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s-ES" sz="1600" dirty="0" err="1">
                <a:solidFill>
                  <a:srgbClr val="333333"/>
                </a:solidFill>
                <a:effectLst/>
                <a:latin typeface="Courier New" panose="02070309020205020404" pitchFamily="49" charset="0"/>
                <a:ea typeface="Times New Roman" panose="02020603050405020304" pitchFamily="18" charset="0"/>
                <a:cs typeface="Times New Roman" panose="02020603050405020304" pitchFamily="18" charset="0"/>
              </a:rPr>
              <a:t>mode</a:t>
            </a:r>
            <a:r>
              <a:rPr lang="es-ES" sz="1600" dirty="0">
                <a:solidFill>
                  <a:srgbClr val="333333"/>
                </a:solidFill>
                <a:effectLst/>
                <a:latin typeface="Courier New" panose="02070309020205020404" pitchFamily="49" charset="0"/>
                <a:ea typeface="Times New Roman" panose="02020603050405020304" pitchFamily="18" charset="0"/>
                <a:cs typeface="Times New Roman" panose="02020603050405020304" pitchFamily="18" charset="0"/>
              </a:rPr>
              <a:t> con </a:t>
            </a:r>
            <a:r>
              <a:rPr lang="es-ES" sz="1600" dirty="0" err="1">
                <a:solidFill>
                  <a:srgbClr val="333333"/>
                </a:solidFill>
                <a:effectLst/>
                <a:latin typeface="Courier New" panose="02070309020205020404" pitchFamily="49" charset="0"/>
                <a:ea typeface="Times New Roman" panose="02020603050405020304" pitchFamily="18" charset="0"/>
                <a:cs typeface="Times New Roman" panose="02020603050405020304" pitchFamily="18" charset="0"/>
              </a:rPr>
              <a:t>cols</a:t>
            </a:r>
            <a:r>
              <a:rPr lang="es-ES" sz="1600" dirty="0">
                <a:solidFill>
                  <a:srgbClr val="333333"/>
                </a:solidFill>
                <a:effectLst/>
                <a:latin typeface="Courier New" panose="02070309020205020404" pitchFamily="49" charset="0"/>
                <a:ea typeface="Times New Roman" panose="02020603050405020304" pitchFamily="18" charset="0"/>
                <a:cs typeface="Times New Roman" panose="02020603050405020304" pitchFamily="18" charset="0"/>
              </a:rPr>
              <a:t>=50 </a:t>
            </a:r>
            <a:r>
              <a:rPr lang="es-ES" sz="1600" dirty="0" err="1">
                <a:solidFill>
                  <a:srgbClr val="333333"/>
                </a:solidFill>
                <a:effectLst/>
                <a:latin typeface="Courier New" panose="02070309020205020404" pitchFamily="49" charset="0"/>
                <a:ea typeface="Times New Roman" panose="02020603050405020304" pitchFamily="18" charset="0"/>
                <a:cs typeface="Times New Roman" panose="02020603050405020304" pitchFamily="18" charset="0"/>
              </a:rPr>
              <a:t>lines</a:t>
            </a:r>
            <a:r>
              <a:rPr lang="es-ES" sz="1600" dirty="0">
                <a:solidFill>
                  <a:srgbClr val="333333"/>
                </a:solidFill>
                <a:effectLst/>
                <a:latin typeface="Courier New" panose="02070309020205020404" pitchFamily="49" charset="0"/>
                <a:ea typeface="Times New Roman" panose="02020603050405020304" pitchFamily="18" charset="0"/>
                <a:cs typeface="Times New Roman" panose="02020603050405020304" pitchFamily="18" charset="0"/>
              </a:rPr>
              <a:t>=10</a:t>
            </a:r>
            <a:endParaRPr lang="es-ES" sz="1600" dirty="0">
              <a:effectLst/>
              <a:latin typeface="Calibri" panose="020F0502020204030204" pitchFamily="34" charset="0"/>
              <a:ea typeface="Calibri" panose="020F0502020204030204" pitchFamily="34" charset="0"/>
              <a:cs typeface="Times New Roman" panose="02020603050405020304" pitchFamily="18" charset="0"/>
            </a:endParaRPr>
          </a:p>
          <a:p>
            <a:pPr latinLnBrk="1">
              <a:lnSpc>
                <a:spcPts val="1680"/>
              </a:lnSpc>
              <a:spcBef>
                <a:spcPts val="900"/>
              </a:spcBef>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s-ES" sz="1600" dirty="0">
                <a:solidFill>
                  <a:srgbClr val="333333"/>
                </a:solidFill>
                <a:effectLst/>
                <a:latin typeface="Courier New" panose="02070309020205020404" pitchFamily="49" charset="0"/>
                <a:ea typeface="Times New Roman" panose="02020603050405020304" pitchFamily="18" charset="0"/>
                <a:cs typeface="Times New Roman" panose="02020603050405020304" pitchFamily="18" charset="0"/>
              </a:rPr>
              <a:t>echo Escoge una </a:t>
            </a:r>
            <a:r>
              <a:rPr lang="es-ES" sz="1600" dirty="0" err="1">
                <a:solidFill>
                  <a:srgbClr val="333333"/>
                </a:solidFill>
                <a:effectLst/>
                <a:latin typeface="Courier New" panose="02070309020205020404" pitchFamily="49" charset="0"/>
                <a:ea typeface="Times New Roman" panose="02020603050405020304" pitchFamily="18" charset="0"/>
                <a:cs typeface="Times New Roman" panose="02020603050405020304" pitchFamily="18" charset="0"/>
              </a:rPr>
              <a:t>opcion</a:t>
            </a:r>
            <a:r>
              <a:rPr lang="es-ES" sz="1600" dirty="0">
                <a:solidFill>
                  <a:srgbClr val="333333"/>
                </a:solidFill>
                <a:effectLst/>
                <a:latin typeface="Courier New" panose="02070309020205020404" pitchFamily="49" charset="0"/>
                <a:ea typeface="Times New Roman" panose="02020603050405020304" pitchFamily="18" charset="0"/>
                <a:cs typeface="Times New Roman" panose="02020603050405020304" pitchFamily="18" charset="0"/>
              </a:rPr>
              <a:t> y oprime </a:t>
            </a:r>
            <a:r>
              <a:rPr lang="es-ES" sz="1600" dirty="0" err="1">
                <a:solidFill>
                  <a:srgbClr val="333333"/>
                </a:solidFill>
                <a:effectLst/>
                <a:latin typeface="Courier New" panose="02070309020205020404" pitchFamily="49" charset="0"/>
                <a:ea typeface="Times New Roman" panose="02020603050405020304" pitchFamily="18" charset="0"/>
                <a:cs typeface="Times New Roman" panose="02020603050405020304" pitchFamily="18" charset="0"/>
              </a:rPr>
              <a:t>Enter</a:t>
            </a:r>
            <a:r>
              <a:rPr lang="es-ES" sz="1600" dirty="0">
                <a:solidFill>
                  <a:srgbClr val="333333"/>
                </a:solidFill>
                <a:effectLst/>
                <a:latin typeface="Courier New" panose="02070309020205020404" pitchFamily="49" charset="0"/>
                <a:ea typeface="Times New Roman" panose="02020603050405020304" pitchFamily="18" charset="0"/>
                <a:cs typeface="Times New Roman" panose="02020603050405020304" pitchFamily="18" charset="0"/>
              </a:rPr>
              <a:t>:</a:t>
            </a:r>
            <a:endParaRPr lang="es-ES" sz="1600" dirty="0">
              <a:effectLst/>
              <a:latin typeface="Calibri" panose="020F0502020204030204" pitchFamily="34" charset="0"/>
              <a:ea typeface="Calibri" panose="020F0502020204030204" pitchFamily="34" charset="0"/>
              <a:cs typeface="Times New Roman" panose="02020603050405020304" pitchFamily="18" charset="0"/>
            </a:endParaRPr>
          </a:p>
          <a:p>
            <a:pPr latinLnBrk="1">
              <a:lnSpc>
                <a:spcPts val="1680"/>
              </a:lnSpc>
              <a:spcBef>
                <a:spcPts val="900"/>
              </a:spcBef>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s-ES" sz="1600" dirty="0">
                <a:solidFill>
                  <a:srgbClr val="333333"/>
                </a:solidFill>
                <a:effectLst/>
                <a:latin typeface="Courier New" panose="02070309020205020404" pitchFamily="49" charset="0"/>
                <a:ea typeface="Times New Roman" panose="02020603050405020304" pitchFamily="18" charset="0"/>
                <a:cs typeface="Times New Roman" panose="02020603050405020304" pitchFamily="18" charset="0"/>
              </a:rPr>
              <a:t>set /p </a:t>
            </a:r>
            <a:r>
              <a:rPr lang="es-ES" sz="1600" dirty="0" err="1">
                <a:solidFill>
                  <a:srgbClr val="333333"/>
                </a:solidFill>
                <a:effectLst/>
                <a:latin typeface="Courier New" panose="02070309020205020404" pitchFamily="49" charset="0"/>
                <a:ea typeface="Times New Roman" panose="02020603050405020304" pitchFamily="18" charset="0"/>
                <a:cs typeface="Times New Roman" panose="02020603050405020304" pitchFamily="18" charset="0"/>
              </a:rPr>
              <a:t>serv</a:t>
            </a:r>
            <a:r>
              <a:rPr lang="es-ES" sz="1600" dirty="0">
                <a:solidFill>
                  <a:srgbClr val="333333"/>
                </a:solidFill>
                <a:effectLst/>
                <a:latin typeface="Courier New" panose="02070309020205020404" pitchFamily="49" charset="0"/>
                <a:ea typeface="Times New Roman" panose="02020603050405020304" pitchFamily="18" charset="0"/>
                <a:cs typeface="Times New Roman" panose="02020603050405020304" pitchFamily="18" charset="0"/>
              </a:rPr>
              <a:t>=1 Apache y 2 IIS:</a:t>
            </a:r>
            <a:endParaRPr lang="es-ES" sz="1600" dirty="0">
              <a:effectLst/>
              <a:latin typeface="Calibri" panose="020F0502020204030204" pitchFamily="34" charset="0"/>
              <a:ea typeface="Calibri" panose="020F0502020204030204" pitchFamily="34" charset="0"/>
              <a:cs typeface="Times New Roman" panose="02020603050405020304" pitchFamily="18" charset="0"/>
            </a:endParaRPr>
          </a:p>
          <a:p>
            <a:pPr latinLnBrk="1">
              <a:lnSpc>
                <a:spcPts val="1680"/>
              </a:lnSpc>
              <a:spcBef>
                <a:spcPts val="900"/>
              </a:spcBef>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s-ES" sz="1600" dirty="0" err="1">
                <a:solidFill>
                  <a:srgbClr val="333333"/>
                </a:solidFill>
                <a:effectLst/>
                <a:latin typeface="Courier New" panose="02070309020205020404" pitchFamily="49" charset="0"/>
                <a:ea typeface="Times New Roman" panose="02020603050405020304" pitchFamily="18" charset="0"/>
                <a:cs typeface="Times New Roman" panose="02020603050405020304" pitchFamily="18" charset="0"/>
              </a:rPr>
              <a:t>if</a:t>
            </a:r>
            <a:r>
              <a:rPr lang="es-ES" sz="1600" dirty="0">
                <a:solidFill>
                  <a:srgbClr val="333333"/>
                </a:solidFill>
                <a:effectLst/>
                <a:latin typeface="Courier New" panose="02070309020205020404" pitchFamily="49" charset="0"/>
                <a:ea typeface="Times New Roman" panose="02020603050405020304" pitchFamily="18" charset="0"/>
                <a:cs typeface="Times New Roman" panose="02020603050405020304" pitchFamily="18" charset="0"/>
              </a:rPr>
              <a:t> %</a:t>
            </a:r>
            <a:r>
              <a:rPr lang="es-ES" sz="1600" dirty="0" err="1">
                <a:solidFill>
                  <a:srgbClr val="333333"/>
                </a:solidFill>
                <a:effectLst/>
                <a:latin typeface="Courier New" panose="02070309020205020404" pitchFamily="49" charset="0"/>
                <a:ea typeface="Times New Roman" panose="02020603050405020304" pitchFamily="18" charset="0"/>
                <a:cs typeface="Times New Roman" panose="02020603050405020304" pitchFamily="18" charset="0"/>
              </a:rPr>
              <a:t>serv</a:t>
            </a:r>
            <a:r>
              <a:rPr lang="es-ES" sz="1600" dirty="0">
                <a:solidFill>
                  <a:srgbClr val="333333"/>
                </a:solidFill>
                <a:effectLst/>
                <a:latin typeface="Courier New" panose="02070309020205020404" pitchFamily="49" charset="0"/>
                <a:ea typeface="Times New Roman" panose="02020603050405020304" pitchFamily="18" charset="0"/>
                <a:cs typeface="Times New Roman" panose="02020603050405020304" pitchFamily="18" charset="0"/>
              </a:rPr>
              <a:t>%== 1 </a:t>
            </a:r>
            <a:r>
              <a:rPr lang="es-ES" sz="1600" dirty="0" err="1">
                <a:solidFill>
                  <a:srgbClr val="333333"/>
                </a:solidFill>
                <a:effectLst/>
                <a:latin typeface="Courier New" panose="02070309020205020404" pitchFamily="49" charset="0"/>
                <a:ea typeface="Times New Roman" panose="02020603050405020304" pitchFamily="18" charset="0"/>
                <a:cs typeface="Times New Roman" panose="02020603050405020304" pitchFamily="18" charset="0"/>
              </a:rPr>
              <a:t>goto</a:t>
            </a:r>
            <a:r>
              <a:rPr lang="es-ES" sz="1600" dirty="0">
                <a:solidFill>
                  <a:srgbClr val="333333"/>
                </a:solidFill>
                <a:effectLst/>
                <a:latin typeface="Courier New" panose="02070309020205020404" pitchFamily="49" charset="0"/>
                <a:ea typeface="Times New Roman" panose="02020603050405020304" pitchFamily="18" charset="0"/>
                <a:cs typeface="Times New Roman" panose="02020603050405020304" pitchFamily="18" charset="0"/>
              </a:rPr>
              <a:t> apache</a:t>
            </a:r>
            <a:endParaRPr lang="es-ES" sz="1600" dirty="0">
              <a:effectLst/>
              <a:latin typeface="Calibri" panose="020F0502020204030204" pitchFamily="34" charset="0"/>
              <a:ea typeface="Calibri" panose="020F0502020204030204" pitchFamily="34" charset="0"/>
              <a:cs typeface="Times New Roman" panose="02020603050405020304" pitchFamily="18" charset="0"/>
            </a:endParaRPr>
          </a:p>
          <a:p>
            <a:pPr latinLnBrk="1">
              <a:lnSpc>
                <a:spcPts val="1680"/>
              </a:lnSpc>
              <a:spcBef>
                <a:spcPts val="900"/>
              </a:spcBef>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s-ES" sz="1600" dirty="0" err="1">
                <a:solidFill>
                  <a:srgbClr val="333333"/>
                </a:solidFill>
                <a:effectLst/>
                <a:latin typeface="Courier New" panose="02070309020205020404" pitchFamily="49" charset="0"/>
                <a:ea typeface="Times New Roman" panose="02020603050405020304" pitchFamily="18" charset="0"/>
                <a:cs typeface="Times New Roman" panose="02020603050405020304" pitchFamily="18" charset="0"/>
              </a:rPr>
              <a:t>if</a:t>
            </a:r>
            <a:r>
              <a:rPr lang="es-ES" sz="1600" dirty="0">
                <a:solidFill>
                  <a:srgbClr val="333333"/>
                </a:solidFill>
                <a:effectLst/>
                <a:latin typeface="Courier New" panose="02070309020205020404" pitchFamily="49" charset="0"/>
                <a:ea typeface="Times New Roman" panose="02020603050405020304" pitchFamily="18" charset="0"/>
                <a:cs typeface="Times New Roman" panose="02020603050405020304" pitchFamily="18" charset="0"/>
              </a:rPr>
              <a:t> %</a:t>
            </a:r>
            <a:r>
              <a:rPr lang="es-ES" sz="1600" dirty="0" err="1">
                <a:solidFill>
                  <a:srgbClr val="333333"/>
                </a:solidFill>
                <a:effectLst/>
                <a:latin typeface="Courier New" panose="02070309020205020404" pitchFamily="49" charset="0"/>
                <a:ea typeface="Times New Roman" panose="02020603050405020304" pitchFamily="18" charset="0"/>
                <a:cs typeface="Times New Roman" panose="02020603050405020304" pitchFamily="18" charset="0"/>
              </a:rPr>
              <a:t>serv</a:t>
            </a:r>
            <a:r>
              <a:rPr lang="es-ES" sz="1600" dirty="0">
                <a:solidFill>
                  <a:srgbClr val="333333"/>
                </a:solidFill>
                <a:effectLst/>
                <a:latin typeface="Courier New" panose="02070309020205020404" pitchFamily="49" charset="0"/>
                <a:ea typeface="Times New Roman" panose="02020603050405020304" pitchFamily="18" charset="0"/>
                <a:cs typeface="Times New Roman" panose="02020603050405020304" pitchFamily="18" charset="0"/>
              </a:rPr>
              <a:t>%== 2 </a:t>
            </a:r>
            <a:r>
              <a:rPr lang="es-ES" sz="1600" dirty="0" err="1">
                <a:solidFill>
                  <a:srgbClr val="333333"/>
                </a:solidFill>
                <a:effectLst/>
                <a:latin typeface="Courier New" panose="02070309020205020404" pitchFamily="49" charset="0"/>
                <a:ea typeface="Times New Roman" panose="02020603050405020304" pitchFamily="18" charset="0"/>
                <a:cs typeface="Times New Roman" panose="02020603050405020304" pitchFamily="18" charset="0"/>
              </a:rPr>
              <a:t>goto</a:t>
            </a:r>
            <a:r>
              <a:rPr lang="es-ES" sz="1600" dirty="0">
                <a:solidFill>
                  <a:srgbClr val="333333"/>
                </a:solidFill>
                <a:effectLst/>
                <a:latin typeface="Courier New" panose="02070309020205020404" pitchFamily="49" charset="0"/>
                <a:ea typeface="Times New Roman" panose="02020603050405020304" pitchFamily="18" charset="0"/>
                <a:cs typeface="Times New Roman" panose="02020603050405020304" pitchFamily="18" charset="0"/>
              </a:rPr>
              <a:t> </a:t>
            </a:r>
            <a:r>
              <a:rPr lang="es-ES" sz="1600" dirty="0" err="1">
                <a:solidFill>
                  <a:srgbClr val="333333"/>
                </a:solidFill>
                <a:effectLst/>
                <a:latin typeface="Courier New" panose="02070309020205020404" pitchFamily="49" charset="0"/>
                <a:ea typeface="Times New Roman" panose="02020603050405020304" pitchFamily="18" charset="0"/>
                <a:cs typeface="Times New Roman" panose="02020603050405020304" pitchFamily="18" charset="0"/>
              </a:rPr>
              <a:t>iss</a:t>
            </a:r>
            <a:endParaRPr lang="es-ES" sz="1600" dirty="0">
              <a:effectLst/>
              <a:latin typeface="Calibri" panose="020F0502020204030204" pitchFamily="34" charset="0"/>
              <a:ea typeface="Calibri" panose="020F0502020204030204" pitchFamily="34" charset="0"/>
              <a:cs typeface="Times New Roman" panose="02020603050405020304" pitchFamily="18" charset="0"/>
            </a:endParaRPr>
          </a:p>
          <a:p>
            <a:pPr latinLnBrk="1">
              <a:lnSpc>
                <a:spcPts val="1680"/>
              </a:lnSpc>
              <a:spcBef>
                <a:spcPts val="900"/>
              </a:spcBef>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s-ES" sz="1600" dirty="0">
                <a:solidFill>
                  <a:srgbClr val="333333"/>
                </a:solidFill>
                <a:effectLst/>
                <a:latin typeface="Courier New" panose="02070309020205020404" pitchFamily="49" charset="0"/>
                <a:ea typeface="Times New Roman" panose="02020603050405020304" pitchFamily="18" charset="0"/>
                <a:cs typeface="Times New Roman" panose="02020603050405020304" pitchFamily="18" charset="0"/>
              </a:rPr>
              <a:t>:apache </a:t>
            </a:r>
            <a:endParaRPr lang="es-ES" sz="1600" dirty="0">
              <a:effectLst/>
              <a:latin typeface="Calibri" panose="020F0502020204030204" pitchFamily="34" charset="0"/>
              <a:ea typeface="Calibri" panose="020F0502020204030204" pitchFamily="34" charset="0"/>
              <a:cs typeface="Times New Roman" panose="02020603050405020304" pitchFamily="18" charset="0"/>
            </a:endParaRPr>
          </a:p>
          <a:p>
            <a:pPr latinLnBrk="1">
              <a:lnSpc>
                <a:spcPts val="1680"/>
              </a:lnSpc>
              <a:spcBef>
                <a:spcPts val="900"/>
              </a:spcBef>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s-ES" sz="1600" dirty="0">
                <a:solidFill>
                  <a:srgbClr val="333333"/>
                </a:solidFill>
                <a:effectLst/>
                <a:latin typeface="Courier New" panose="02070309020205020404" pitchFamily="49" charset="0"/>
                <a:ea typeface="Times New Roman" panose="02020603050405020304" pitchFamily="18" charset="0"/>
                <a:cs typeface="Times New Roman" panose="02020603050405020304" pitchFamily="18" charset="0"/>
              </a:rPr>
              <a:t>net stop w3svc</a:t>
            </a:r>
            <a:endParaRPr lang="es-ES" sz="1600" dirty="0">
              <a:effectLst/>
              <a:latin typeface="Calibri" panose="020F0502020204030204" pitchFamily="34" charset="0"/>
              <a:ea typeface="Calibri" panose="020F0502020204030204" pitchFamily="34" charset="0"/>
              <a:cs typeface="Times New Roman" panose="02020603050405020304" pitchFamily="18" charset="0"/>
            </a:endParaRPr>
          </a:p>
          <a:p>
            <a:pPr latinLnBrk="1">
              <a:lnSpc>
                <a:spcPts val="1680"/>
              </a:lnSpc>
              <a:spcBef>
                <a:spcPts val="900"/>
              </a:spcBef>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s-ES" sz="1600" dirty="0">
                <a:solidFill>
                  <a:srgbClr val="333333"/>
                </a:solidFill>
                <a:effectLst/>
                <a:latin typeface="Courier New" panose="02070309020205020404" pitchFamily="49" charset="0"/>
                <a:ea typeface="Times New Roman" panose="02020603050405020304" pitchFamily="18" charset="0"/>
                <a:cs typeface="Times New Roman" panose="02020603050405020304" pitchFamily="18" charset="0"/>
              </a:rPr>
              <a:t>net </a:t>
            </a:r>
            <a:r>
              <a:rPr lang="es-ES" sz="1600" dirty="0" err="1">
                <a:solidFill>
                  <a:srgbClr val="333333"/>
                </a:solidFill>
                <a:effectLst/>
                <a:latin typeface="Courier New" panose="02070309020205020404" pitchFamily="49" charset="0"/>
                <a:ea typeface="Times New Roman" panose="02020603050405020304" pitchFamily="18" charset="0"/>
                <a:cs typeface="Times New Roman" panose="02020603050405020304" pitchFamily="18" charset="0"/>
              </a:rPr>
              <a:t>start</a:t>
            </a:r>
            <a:r>
              <a:rPr lang="es-ES" sz="1600" dirty="0">
                <a:solidFill>
                  <a:srgbClr val="333333"/>
                </a:solidFill>
                <a:effectLst/>
                <a:latin typeface="Courier New" panose="02070309020205020404" pitchFamily="49" charset="0"/>
                <a:ea typeface="Times New Roman" panose="02020603050405020304" pitchFamily="18" charset="0"/>
                <a:cs typeface="Times New Roman" panose="02020603050405020304" pitchFamily="18" charset="0"/>
              </a:rPr>
              <a:t> Apache2.2</a:t>
            </a:r>
            <a:endParaRPr lang="es-ES" sz="1600" dirty="0">
              <a:effectLst/>
              <a:latin typeface="Calibri" panose="020F0502020204030204" pitchFamily="34" charset="0"/>
              <a:ea typeface="Calibri" panose="020F0502020204030204" pitchFamily="34" charset="0"/>
              <a:cs typeface="Times New Roman" panose="02020603050405020304" pitchFamily="18" charset="0"/>
            </a:endParaRPr>
          </a:p>
          <a:p>
            <a:pPr latinLnBrk="1">
              <a:lnSpc>
                <a:spcPts val="1680"/>
              </a:lnSpc>
              <a:spcBef>
                <a:spcPts val="900"/>
              </a:spcBef>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s-ES" sz="1600" dirty="0" err="1">
                <a:solidFill>
                  <a:srgbClr val="333333"/>
                </a:solidFill>
                <a:effectLst/>
                <a:latin typeface="Courier New" panose="02070309020205020404" pitchFamily="49" charset="0"/>
                <a:ea typeface="Times New Roman" panose="02020603050405020304" pitchFamily="18" charset="0"/>
                <a:cs typeface="Times New Roman" panose="02020603050405020304" pitchFamily="18" charset="0"/>
              </a:rPr>
              <a:t>exit</a:t>
            </a:r>
            <a:endParaRPr lang="es-ES" sz="1600" dirty="0">
              <a:effectLst/>
              <a:latin typeface="Calibri" panose="020F0502020204030204" pitchFamily="34" charset="0"/>
              <a:ea typeface="Calibri" panose="020F0502020204030204" pitchFamily="34" charset="0"/>
              <a:cs typeface="Times New Roman" panose="02020603050405020304" pitchFamily="18" charset="0"/>
            </a:endParaRPr>
          </a:p>
          <a:p>
            <a:pPr latinLnBrk="1">
              <a:lnSpc>
                <a:spcPts val="1680"/>
              </a:lnSpc>
              <a:spcBef>
                <a:spcPts val="900"/>
              </a:spcBef>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s-ES" sz="1600" dirty="0">
                <a:solidFill>
                  <a:srgbClr val="333333"/>
                </a:solidFill>
                <a:effectLst/>
                <a:latin typeface="Courier New" panose="02070309020205020404" pitchFamily="49" charset="0"/>
                <a:ea typeface="Times New Roman" panose="02020603050405020304" pitchFamily="18" charset="0"/>
                <a:cs typeface="Times New Roman" panose="02020603050405020304" pitchFamily="18" charset="0"/>
              </a:rPr>
              <a:t>:</a:t>
            </a:r>
            <a:r>
              <a:rPr lang="es-ES" sz="1600" dirty="0" err="1">
                <a:solidFill>
                  <a:srgbClr val="333333"/>
                </a:solidFill>
                <a:effectLst/>
                <a:latin typeface="Courier New" panose="02070309020205020404" pitchFamily="49" charset="0"/>
                <a:ea typeface="Times New Roman" panose="02020603050405020304" pitchFamily="18" charset="0"/>
                <a:cs typeface="Times New Roman" panose="02020603050405020304" pitchFamily="18" charset="0"/>
              </a:rPr>
              <a:t>iss</a:t>
            </a:r>
            <a:endParaRPr lang="es-ES" sz="1600" dirty="0">
              <a:effectLst/>
              <a:latin typeface="Calibri" panose="020F0502020204030204" pitchFamily="34" charset="0"/>
              <a:ea typeface="Calibri" panose="020F0502020204030204" pitchFamily="34" charset="0"/>
              <a:cs typeface="Times New Roman" panose="02020603050405020304" pitchFamily="18" charset="0"/>
            </a:endParaRPr>
          </a:p>
          <a:p>
            <a:pPr latinLnBrk="1">
              <a:lnSpc>
                <a:spcPts val="1680"/>
              </a:lnSpc>
              <a:spcBef>
                <a:spcPts val="900"/>
              </a:spcBef>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s-ES" sz="1600" dirty="0">
                <a:solidFill>
                  <a:srgbClr val="333333"/>
                </a:solidFill>
                <a:effectLst/>
                <a:latin typeface="Courier New" panose="02070309020205020404" pitchFamily="49" charset="0"/>
                <a:ea typeface="Times New Roman" panose="02020603050405020304" pitchFamily="18" charset="0"/>
                <a:cs typeface="Times New Roman" panose="02020603050405020304" pitchFamily="18" charset="0"/>
              </a:rPr>
              <a:t>net stop Apache2.2</a:t>
            </a:r>
            <a:endParaRPr lang="es-ES" sz="1600" dirty="0">
              <a:effectLst/>
              <a:latin typeface="Calibri" panose="020F0502020204030204" pitchFamily="34" charset="0"/>
              <a:ea typeface="Calibri" panose="020F0502020204030204" pitchFamily="34" charset="0"/>
              <a:cs typeface="Times New Roman" panose="02020603050405020304" pitchFamily="18" charset="0"/>
            </a:endParaRPr>
          </a:p>
          <a:p>
            <a:pPr latinLnBrk="1">
              <a:lnSpc>
                <a:spcPts val="1680"/>
              </a:lnSpc>
              <a:spcBef>
                <a:spcPts val="900"/>
              </a:spcBef>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s-ES" sz="1600" dirty="0">
                <a:solidFill>
                  <a:srgbClr val="333333"/>
                </a:solidFill>
                <a:effectLst/>
                <a:latin typeface="Courier New" panose="02070309020205020404" pitchFamily="49" charset="0"/>
                <a:ea typeface="Times New Roman" panose="02020603050405020304" pitchFamily="18" charset="0"/>
                <a:cs typeface="Times New Roman" panose="02020603050405020304" pitchFamily="18" charset="0"/>
              </a:rPr>
              <a:t>net </a:t>
            </a:r>
            <a:r>
              <a:rPr lang="es-ES" sz="1600" dirty="0" err="1">
                <a:solidFill>
                  <a:srgbClr val="333333"/>
                </a:solidFill>
                <a:effectLst/>
                <a:latin typeface="Courier New" panose="02070309020205020404" pitchFamily="49" charset="0"/>
                <a:ea typeface="Times New Roman" panose="02020603050405020304" pitchFamily="18" charset="0"/>
                <a:cs typeface="Times New Roman" panose="02020603050405020304" pitchFamily="18" charset="0"/>
              </a:rPr>
              <a:t>start</a:t>
            </a:r>
            <a:r>
              <a:rPr lang="es-ES" sz="1600" dirty="0">
                <a:solidFill>
                  <a:srgbClr val="333333"/>
                </a:solidFill>
                <a:effectLst/>
                <a:latin typeface="Courier New" panose="02070309020205020404" pitchFamily="49" charset="0"/>
                <a:ea typeface="Times New Roman" panose="02020603050405020304" pitchFamily="18" charset="0"/>
                <a:cs typeface="Times New Roman" panose="02020603050405020304" pitchFamily="18" charset="0"/>
              </a:rPr>
              <a:t> w3svc</a:t>
            </a:r>
            <a:endParaRPr lang="es-ES" sz="1600" dirty="0">
              <a:effectLst/>
              <a:latin typeface="Calibri" panose="020F0502020204030204" pitchFamily="34" charset="0"/>
              <a:ea typeface="Calibri" panose="020F0502020204030204" pitchFamily="34" charset="0"/>
              <a:cs typeface="Times New Roman" panose="02020603050405020304" pitchFamily="18" charset="0"/>
            </a:endParaRPr>
          </a:p>
          <a:p>
            <a:pPr latinLnBrk="1">
              <a:lnSpc>
                <a:spcPts val="1680"/>
              </a:lnSpc>
              <a:spcBef>
                <a:spcPts val="900"/>
              </a:spcBef>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s-ES" sz="1600" dirty="0" err="1">
                <a:solidFill>
                  <a:srgbClr val="333333"/>
                </a:solidFill>
                <a:effectLst/>
                <a:latin typeface="Courier New" panose="02070309020205020404" pitchFamily="49" charset="0"/>
                <a:ea typeface="Times New Roman" panose="02020603050405020304" pitchFamily="18" charset="0"/>
                <a:cs typeface="Times New Roman" panose="02020603050405020304" pitchFamily="18" charset="0"/>
              </a:rPr>
              <a:t>exit</a:t>
            </a:r>
            <a:endParaRPr lang="es-ES" sz="1600" dirty="0">
              <a:effectLst/>
              <a:latin typeface="Calibri" panose="020F0502020204030204" pitchFamily="34" charset="0"/>
              <a:ea typeface="Calibri" panose="020F0502020204030204" pitchFamily="34" charset="0"/>
              <a:cs typeface="Times New Roman" panose="02020603050405020304" pitchFamily="18" charset="0"/>
            </a:endParaRPr>
          </a:p>
          <a:p>
            <a:pPr latinLnBrk="1">
              <a:lnSpc>
                <a:spcPts val="1680"/>
              </a:lnSpc>
              <a:spcBef>
                <a:spcPts val="900"/>
              </a:spcBef>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s-ES" sz="1600" dirty="0">
                <a:solidFill>
                  <a:srgbClr val="333333"/>
                </a:solidFill>
                <a:effectLst/>
                <a:latin typeface="Courier New" panose="02070309020205020404" pitchFamily="49" charset="0"/>
                <a:ea typeface="Times New Roman" panose="02020603050405020304" pitchFamily="18" charset="0"/>
                <a:cs typeface="Times New Roman" panose="02020603050405020304" pitchFamily="18" charset="0"/>
              </a:rPr>
              <a:t>PAUSE</a:t>
            </a:r>
            <a:endParaRPr lang="es-ES" sz="16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CuadroTexto 3">
            <a:extLst>
              <a:ext uri="{FF2B5EF4-FFF2-40B4-BE49-F238E27FC236}">
                <a16:creationId xmlns:a16="http://schemas.microsoft.com/office/drawing/2014/main" id="{19F7573E-7A95-400F-B9CC-E0AF6924B382}"/>
              </a:ext>
            </a:extLst>
          </p:cNvPr>
          <p:cNvSpPr txBox="1"/>
          <p:nvPr/>
        </p:nvSpPr>
        <p:spPr>
          <a:xfrm>
            <a:off x="5680166" y="4488332"/>
            <a:ext cx="6100354" cy="1438855"/>
          </a:xfrm>
          <a:prstGeom prst="rect">
            <a:avLst/>
          </a:prstGeom>
          <a:noFill/>
        </p:spPr>
        <p:txBody>
          <a:bodyPr wrap="square">
            <a:spAutoFit/>
          </a:bodyPr>
          <a:lstStyle/>
          <a:p>
            <a:pPr>
              <a:lnSpc>
                <a:spcPts val="2100"/>
              </a:lnSpc>
              <a:spcAft>
                <a:spcPts val="1450"/>
              </a:spcAft>
            </a:pPr>
            <a:r>
              <a:rPr lang="es-ES" sz="1800" dirty="0">
                <a:solidFill>
                  <a:srgbClr val="333333"/>
                </a:solidFill>
                <a:effectLst/>
                <a:latin typeface="Arial" panose="020B0604020202020204" pitchFamily="34" charset="0"/>
                <a:ea typeface="Times New Roman" panose="02020603050405020304" pitchFamily="18" charset="0"/>
                <a:cs typeface="Times New Roman" panose="02020603050405020304" pitchFamily="18" charset="0"/>
              </a:rPr>
              <a:t>Solo es necesario ejecutarlo y en la ventana que abre, insertar el número 1 para Apache o el 2 para IIS, el script detiene o inicia los servicios de cada servidor según se seleccione.</a:t>
            </a:r>
            <a:br>
              <a:rPr lang="es-ES" sz="1800" dirty="0">
                <a:solidFill>
                  <a:srgbClr val="333333"/>
                </a:solidFill>
                <a:effectLst/>
                <a:latin typeface="Arial" panose="020B0604020202020204" pitchFamily="34" charset="0"/>
                <a:ea typeface="Times New Roman" panose="02020603050405020304" pitchFamily="18" charset="0"/>
                <a:cs typeface="Times New Roman" panose="02020603050405020304" pitchFamily="18" charset="0"/>
              </a:rPr>
            </a:br>
            <a:r>
              <a:rPr lang="es-ES" sz="1800" dirty="0">
                <a:solidFill>
                  <a:srgbClr val="333333"/>
                </a:solidFill>
                <a:effectLst/>
                <a:latin typeface="Arial" panose="020B0604020202020204" pitchFamily="34" charset="0"/>
                <a:ea typeface="Times New Roman" panose="02020603050405020304" pitchFamily="18" charset="0"/>
                <a:cs typeface="Times New Roman" panose="02020603050405020304" pitchFamily="18" charset="0"/>
              </a:rPr>
              <a:t>En Windows 8 o 10 ejecuta el script como administrador</a:t>
            </a:r>
            <a:endParaRPr lang="es-ES" sz="12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7410" name="Picture 2" descr="Blog elhacker.NET: Vulnerabilidad crítica en IIS de Microsoft">
            <a:extLst>
              <a:ext uri="{FF2B5EF4-FFF2-40B4-BE49-F238E27FC236}">
                <a16:creationId xmlns:a16="http://schemas.microsoft.com/office/drawing/2014/main" id="{55621C2E-A4A8-4C70-A955-933FC32446C3}"/>
              </a:ext>
            </a:extLst>
          </p:cNvPr>
          <p:cNvPicPr>
            <a:picLocks noChangeAspect="1" noChangeArrowheads="1"/>
          </p:cNvPicPr>
          <p:nvPr/>
        </p:nvPicPr>
        <p:blipFill>
          <a:blip r:embed="rId2">
            <a:alphaModFix amt="70000"/>
            <a:extLst>
              <a:ext uri="{28A0092B-C50C-407E-A947-70E740481C1C}">
                <a14:useLocalDpi xmlns:a14="http://schemas.microsoft.com/office/drawing/2010/main" val="0"/>
              </a:ext>
            </a:extLst>
          </a:blip>
          <a:srcRect/>
          <a:stretch>
            <a:fillRect/>
          </a:stretch>
        </p:blipFill>
        <p:spPr bwMode="auto">
          <a:xfrm>
            <a:off x="6932023" y="930813"/>
            <a:ext cx="3308169" cy="31427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147637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C763C125-9E6D-4CA4-BB57-7FEA3C7124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10" name="Oval 9">
              <a:extLst>
                <a:ext uri="{FF2B5EF4-FFF2-40B4-BE49-F238E27FC236}">
                  <a16:creationId xmlns:a16="http://schemas.microsoft.com/office/drawing/2014/main" id="{62E904DE-BB7C-47E1-A470-BC2DC80E07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a:extLst>
                <a:ext uri="{FF2B5EF4-FFF2-40B4-BE49-F238E27FC236}">
                  <a16:creationId xmlns:a16="http://schemas.microsoft.com/office/drawing/2014/main" id="{6E1E2AAA-7F24-4745-A8F0-8D166A1F69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sp>
      </p:grpSp>
      <p:pic>
        <p:nvPicPr>
          <p:cNvPr id="4" name="Picture 2" descr="Cómo instalar un servidor web en tu ordenador con XAMPP | Tecnología -  ComputerHoy.com">
            <a:extLst>
              <a:ext uri="{FF2B5EF4-FFF2-40B4-BE49-F238E27FC236}">
                <a16:creationId xmlns:a16="http://schemas.microsoft.com/office/drawing/2014/main" id="{C21660E4-BAA8-40F2-91E2-EB024528FCF8}"/>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artisticGlass/>
                    </a14:imgEffect>
                  </a14:imgLayer>
                </a14:imgProps>
              </a:ext>
              <a:ext uri="{28A0092B-C50C-407E-A947-70E740481C1C}">
                <a14:useLocalDpi xmlns:a14="http://schemas.microsoft.com/office/drawing/2010/main" val="0"/>
              </a:ext>
            </a:extLst>
          </a:blip>
          <a:srcRect l="24217" r="25803"/>
          <a:stretch/>
        </p:blipFill>
        <p:spPr bwMode="auto">
          <a:xfrm>
            <a:off x="1" y="10"/>
            <a:ext cx="6066502" cy="6857989"/>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F701E16E-5C8B-4AD6-A431-CFCCEA373F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66502" y="0"/>
            <a:ext cx="6125497" cy="6857999"/>
          </a:xfrm>
          <a:prstGeom prst="rect">
            <a:avLst/>
          </a:prstGeom>
          <a:blipFill dpi="0" rotWithShape="1">
            <a:blip r:embed="rId6">
              <a:alphaModFix amt="60000"/>
              <a:lum bright="70000" contrast="-70000"/>
              <a:extLs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uadroTexto 2">
            <a:extLst>
              <a:ext uri="{FF2B5EF4-FFF2-40B4-BE49-F238E27FC236}">
                <a16:creationId xmlns:a16="http://schemas.microsoft.com/office/drawing/2014/main" id="{5783F4BE-352F-4125-AE2B-8DF81764285F}"/>
              </a:ext>
            </a:extLst>
          </p:cNvPr>
          <p:cNvSpPr txBox="1"/>
          <p:nvPr/>
        </p:nvSpPr>
        <p:spPr>
          <a:xfrm>
            <a:off x="6400799" y="2121408"/>
            <a:ext cx="5299585" cy="4050792"/>
          </a:xfrm>
          <a:prstGeom prst="rect">
            <a:avLst/>
          </a:prstGeom>
        </p:spPr>
        <p:txBody>
          <a:bodyPr vert="horz" lIns="91440" tIns="45720" rIns="91440" bIns="45720" rtlCol="0">
            <a:normAutofit/>
          </a:bodyPr>
          <a:lstStyle/>
          <a:p>
            <a:pPr indent="-182880" defTabSz="914400">
              <a:lnSpc>
                <a:spcPct val="90000"/>
              </a:lnSpc>
              <a:spcAft>
                <a:spcPts val="800"/>
              </a:spcAft>
              <a:buClr>
                <a:schemeClr val="accent2"/>
              </a:buClr>
              <a:buSzPct val="85000"/>
              <a:buFont typeface="Wingdings" pitchFamily="2" charset="2"/>
              <a:buChar char="§"/>
            </a:pPr>
            <a:r>
              <a:rPr lang="en-US" sz="1500">
                <a:effectLst/>
              </a:rPr>
              <a:t>Cómo saber los errores en el funcionamiento de IIS?</a:t>
            </a:r>
          </a:p>
          <a:p>
            <a:pPr indent="-182880" defTabSz="914400">
              <a:lnSpc>
                <a:spcPct val="90000"/>
              </a:lnSpc>
              <a:spcAft>
                <a:spcPts val="1450"/>
              </a:spcAft>
              <a:buClr>
                <a:schemeClr val="accent2"/>
              </a:buClr>
              <a:buSzPct val="85000"/>
              <a:buFont typeface="Wingdings" pitchFamily="2" charset="2"/>
              <a:buChar char="§"/>
            </a:pPr>
            <a:br>
              <a:rPr lang="en-US" sz="1500">
                <a:effectLst/>
              </a:rPr>
            </a:br>
            <a:r>
              <a:rPr lang="en-US" sz="1500">
                <a:effectLst/>
              </a:rPr>
              <a:t>El log de los accesos al servidor, es un archivo de texto donde se puede encontrar información sobre cualquier error en el funcionamiento, puedes encontrarlo en el siguiente directorio: C:\inetpub\logs\LogFiles</a:t>
            </a:r>
          </a:p>
          <a:p>
            <a:pPr indent="-182880" defTabSz="914400">
              <a:lnSpc>
                <a:spcPct val="90000"/>
              </a:lnSpc>
              <a:spcAft>
                <a:spcPts val="1450"/>
              </a:spcAft>
              <a:buClr>
                <a:schemeClr val="accent2"/>
              </a:buClr>
              <a:buSzPct val="85000"/>
              <a:buFont typeface="Wingdings" pitchFamily="2" charset="2"/>
              <a:buChar char="§"/>
            </a:pPr>
            <a:endParaRPr lang="en-US" sz="1500"/>
          </a:p>
          <a:p>
            <a:pPr indent="-182880" defTabSz="914400">
              <a:lnSpc>
                <a:spcPct val="90000"/>
              </a:lnSpc>
              <a:spcAft>
                <a:spcPts val="1450"/>
              </a:spcAft>
              <a:buClr>
                <a:schemeClr val="accent2"/>
              </a:buClr>
              <a:buSzPct val="85000"/>
              <a:buFont typeface="Wingdings" pitchFamily="2" charset="2"/>
              <a:buChar char="§"/>
            </a:pPr>
            <a:endParaRPr lang="en-US" sz="1500">
              <a:effectLst/>
            </a:endParaRPr>
          </a:p>
          <a:p>
            <a:pPr indent="-182880" defTabSz="914400">
              <a:lnSpc>
                <a:spcPct val="90000"/>
              </a:lnSpc>
              <a:spcAft>
                <a:spcPts val="800"/>
              </a:spcAft>
              <a:buClr>
                <a:schemeClr val="accent2"/>
              </a:buClr>
              <a:buSzPct val="85000"/>
              <a:buFont typeface="Wingdings" pitchFamily="2" charset="2"/>
              <a:buChar char="§"/>
            </a:pPr>
            <a:r>
              <a:rPr lang="en-US" sz="1500">
                <a:effectLst/>
              </a:rPr>
              <a:t>Información técnica sobre IIS en la red</a:t>
            </a:r>
          </a:p>
          <a:p>
            <a:pPr indent="-182880" defTabSz="914400">
              <a:lnSpc>
                <a:spcPct val="90000"/>
              </a:lnSpc>
              <a:spcAft>
                <a:spcPts val="800"/>
              </a:spcAft>
              <a:buClr>
                <a:schemeClr val="accent2"/>
              </a:buClr>
              <a:buSzPct val="85000"/>
              <a:buFont typeface="Wingdings" pitchFamily="2" charset="2"/>
              <a:buChar char="§"/>
            </a:pPr>
            <a:br>
              <a:rPr lang="en-US" sz="1500">
                <a:effectLst/>
              </a:rPr>
            </a:br>
            <a:r>
              <a:rPr lang="en-US" sz="1500" u="sng">
                <a:effectLst/>
                <a:hlinkClick r:id="rId7"/>
              </a:rPr>
              <a:t>Información en Technet</a:t>
            </a:r>
            <a:r>
              <a:rPr lang="en-US" sz="1500">
                <a:effectLst/>
              </a:rPr>
              <a:t> Información sobre el servidor IIS en el sitio web de Technet</a:t>
            </a:r>
            <a:br>
              <a:rPr lang="en-US" sz="1500">
                <a:effectLst/>
              </a:rPr>
            </a:br>
            <a:r>
              <a:rPr lang="en-US" sz="1500" u="sng">
                <a:effectLst/>
                <a:hlinkClick r:id="rId8"/>
              </a:rPr>
              <a:t>Información en IIS.NET</a:t>
            </a:r>
            <a:r>
              <a:rPr lang="en-US" sz="1500">
                <a:effectLst/>
              </a:rPr>
              <a:t> Información sobre el servidor IIS en el sitio IIS.NET</a:t>
            </a:r>
          </a:p>
        </p:txBody>
      </p:sp>
      <p:grpSp>
        <p:nvGrpSpPr>
          <p:cNvPr id="15" name="Group 14">
            <a:extLst>
              <a:ext uri="{FF2B5EF4-FFF2-40B4-BE49-F238E27FC236}">
                <a16:creationId xmlns:a16="http://schemas.microsoft.com/office/drawing/2014/main" id="{762BB214-7D96-4929-9919-F629AD8AAA0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16" name="Oval 15">
              <a:extLst>
                <a:ext uri="{FF2B5EF4-FFF2-40B4-BE49-F238E27FC236}">
                  <a16:creationId xmlns:a16="http://schemas.microsoft.com/office/drawing/2014/main" id="{685CD760-BC0D-4662-BC76-F3F722D076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2">
                <a:duotone>
                  <a:schemeClr val="accent2">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7" name="Oval 16">
              <a:extLst>
                <a:ext uri="{FF2B5EF4-FFF2-40B4-BE49-F238E27FC236}">
                  <a16:creationId xmlns:a16="http://schemas.microsoft.com/office/drawing/2014/main" id="{955ACAAE-0428-4CDE-B6E8-C50865B298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Tree>
    <p:extLst>
      <p:ext uri="{BB962C8B-B14F-4D97-AF65-F5344CB8AC3E}">
        <p14:creationId xmlns:p14="http://schemas.microsoft.com/office/powerpoint/2010/main" val="39687680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descr="Cómo instalar un servidor web en tu ordenador con XAMPP | Tecnología -  ComputerHoy.com">
            <a:extLst>
              <a:ext uri="{FF2B5EF4-FFF2-40B4-BE49-F238E27FC236}">
                <a16:creationId xmlns:a16="http://schemas.microsoft.com/office/drawing/2014/main" id="{B9551173-5B98-4CCB-911D-1A9ABCEC09CA}"/>
              </a:ext>
            </a:extLst>
          </p:cNvPr>
          <p:cNvPicPr>
            <a:picLocks noChangeAspect="1" noChangeArrowheads="1"/>
          </p:cNvPicPr>
          <p:nvPr/>
        </p:nvPicPr>
        <p:blipFill>
          <a:blip r:embed="rId2">
            <a:alphaModFix amt="50000"/>
            <a:extLst>
              <a:ext uri="{BEBA8EAE-BF5A-486C-A8C5-ECC9F3942E4B}">
                <a14:imgProps xmlns:a14="http://schemas.microsoft.com/office/drawing/2010/main">
                  <a14:imgLayer r:embed="rId3">
                    <a14:imgEffect>
                      <a14:artisticGlass/>
                    </a14:imgEffect>
                  </a14:imgLayer>
                </a14:imgProps>
              </a:ext>
              <a:ext uri="{28A0092B-C50C-407E-A947-70E740481C1C}">
                <a14:useLocalDpi xmlns:a14="http://schemas.microsoft.com/office/drawing/2010/main" val="0"/>
              </a:ext>
            </a:extLst>
          </a:blip>
          <a:srcRect/>
          <a:stretch>
            <a:fillRect/>
          </a:stretch>
        </p:blipFill>
        <p:spPr bwMode="auto">
          <a:xfrm>
            <a:off x="243117" y="124560"/>
            <a:ext cx="11705766" cy="66088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618901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0"/>
                <a:lumOff val="100000"/>
              </a:schemeClr>
            </a:gs>
            <a:gs pos="41000">
              <a:schemeClr val="accent1">
                <a:lumMod val="0"/>
                <a:lumOff val="100000"/>
              </a:schemeClr>
            </a:gs>
            <a:gs pos="100000">
              <a:srgbClr val="486A70"/>
            </a:gs>
          </a:gsLst>
          <a:path path="rect">
            <a:fillToRect l="100000" t="100000"/>
          </a:path>
          <a:tileRect r="-100000" b="-100000"/>
        </a:gradFill>
        <a:effectLst/>
      </p:bgPr>
    </p:bg>
    <p:spTree>
      <p:nvGrpSpPr>
        <p:cNvPr id="1" name=""/>
        <p:cNvGrpSpPr/>
        <p:nvPr/>
      </p:nvGrpSpPr>
      <p:grpSpPr>
        <a:xfrm>
          <a:off x="0" y="0"/>
          <a:ext cx="0" cy="0"/>
          <a:chOff x="0" y="0"/>
          <a:chExt cx="0" cy="0"/>
        </a:xfrm>
      </p:grpSpPr>
      <p:sp>
        <p:nvSpPr>
          <p:cNvPr id="3" name="Rectángulo 2"/>
          <p:cNvSpPr/>
          <p:nvPr/>
        </p:nvSpPr>
        <p:spPr>
          <a:xfrm>
            <a:off x="3935605" y="2076425"/>
            <a:ext cx="5506496" cy="2924070"/>
          </a:xfrm>
          <a:prstGeom prst="rect">
            <a:avLst/>
          </a:prstGeom>
          <a:gradFill flip="none" rotWithShape="1">
            <a:gsLst>
              <a:gs pos="0">
                <a:schemeClr val="accent1">
                  <a:lumMod val="0"/>
                  <a:lumOff val="100000"/>
                </a:schemeClr>
              </a:gs>
              <a:gs pos="41000">
                <a:schemeClr val="accent1">
                  <a:lumMod val="0"/>
                  <a:lumOff val="100000"/>
                </a:schemeClr>
              </a:gs>
              <a:gs pos="100000">
                <a:schemeClr val="accent1">
                  <a:lumMod val="100000"/>
                </a:schemeClr>
              </a:gs>
            </a:gsLst>
            <a:path path="rect">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2400" b="0" i="0" u="none" strike="noStrike" kern="1200" cap="none" spc="0" normalizeH="0" baseline="0" noProof="0" dirty="0">
                <a:ln>
                  <a:noFill/>
                </a:ln>
                <a:solidFill>
                  <a:prstClr val="black"/>
                </a:solidFill>
                <a:effectLst/>
                <a:uLnTx/>
                <a:uFillTx/>
                <a:latin typeface="Bookman Old Style" panose="02050604050505020204"/>
                <a:ea typeface="+mn-ea"/>
                <a:cs typeface="+mn-cs"/>
              </a:rPr>
              <a:t>Fin de la presentación del Material</a:t>
            </a:r>
          </a:p>
        </p:txBody>
      </p:sp>
      <p:sp>
        <p:nvSpPr>
          <p:cNvPr id="4" name="Rectángulo 3"/>
          <p:cNvSpPr/>
          <p:nvPr/>
        </p:nvSpPr>
        <p:spPr>
          <a:xfrm>
            <a:off x="2103032" y="1231290"/>
            <a:ext cx="9171642" cy="1690270"/>
          </a:xfrm>
          <a:prstGeom prst="rect">
            <a:avLst/>
          </a:prstGeom>
          <a:solidFill>
            <a:srgbClr val="FF0000">
              <a:alpha val="1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 sz="6000" dirty="0">
                <a:solidFill>
                  <a:prstClr val="white"/>
                </a:solidFill>
                <a:latin typeface="Bookman Old Style" panose="02050604050505020204"/>
              </a:rPr>
              <a:t>SERVIDORES</a:t>
            </a:r>
            <a:endParaRPr kumimoji="0" lang="es-ES" sz="6000" b="0" i="0" u="none" strike="noStrike" kern="1200" cap="none" spc="0" normalizeH="0" baseline="0" noProof="0" dirty="0">
              <a:ln>
                <a:noFill/>
              </a:ln>
              <a:solidFill>
                <a:prstClr val="white"/>
              </a:solidFill>
              <a:effectLst/>
              <a:uLnTx/>
              <a:uFillTx/>
              <a:latin typeface="Bookman Old Style" panose="02050604050505020204"/>
              <a:ea typeface="+mn-ea"/>
              <a:cs typeface="+mn-cs"/>
            </a:endParaRPr>
          </a:p>
        </p:txBody>
      </p:sp>
      <p:pic>
        <p:nvPicPr>
          <p:cNvPr id="3076" name="Picture 4" descr="Microsoft copia a los mineros de criptomonedas y sumerge sus servidores en  bañeras con un novedoso líquido | Tecnología - ComputerHoy.com">
            <a:extLst>
              <a:ext uri="{FF2B5EF4-FFF2-40B4-BE49-F238E27FC236}">
                <a16:creationId xmlns:a16="http://schemas.microsoft.com/office/drawing/2014/main" id="{207F7897-1CE0-4520-9A4C-86E1A0E7D160}"/>
              </a:ext>
            </a:extLst>
          </p:cNvPr>
          <p:cNvPicPr>
            <a:picLocks noChangeAspect="1" noChangeArrowheads="1"/>
          </p:cNvPicPr>
          <p:nvPr/>
        </p:nvPicPr>
        <p:blipFill>
          <a:blip r:embed="rId2">
            <a:alphaModFix amt="35000"/>
            <a:extLst>
              <a:ext uri="{BEBA8EAE-BF5A-486C-A8C5-ECC9F3942E4B}">
                <a14:imgProps xmlns:a14="http://schemas.microsoft.com/office/drawing/2010/main">
                  <a14:imgLayer r:embed="rId3">
                    <a14:imgEffect>
                      <a14:artisticGlass/>
                    </a14:imgEffect>
                  </a14:imgLayer>
                </a14:imgProps>
              </a:ext>
              <a:ext uri="{28A0092B-C50C-407E-A947-70E740481C1C}">
                <a14:useLocalDpi xmlns:a14="http://schemas.microsoft.com/office/drawing/2010/main" val="0"/>
              </a:ext>
            </a:extLst>
          </a:blip>
          <a:srcRect/>
          <a:stretch>
            <a:fillRect/>
          </a:stretch>
        </p:blipFill>
        <p:spPr bwMode="auto">
          <a:xfrm>
            <a:off x="-95849" y="0"/>
            <a:ext cx="12287849" cy="6911915"/>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506827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 name="Rectangle 12">
            <a:extLst>
              <a:ext uri="{FF2B5EF4-FFF2-40B4-BE49-F238E27FC236}">
                <a16:creationId xmlns:a16="http://schemas.microsoft.com/office/drawing/2014/main" id="{B40959D2-8A21-4D7B-B29E-9B6D22DC9E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346946"/>
            <a:ext cx="10222992" cy="80683"/>
          </a:xfrm>
          <a:prstGeom prst="rect">
            <a:avLst/>
          </a:prstGeom>
          <a:blipFill dpi="0" rotWithShape="1">
            <a:blip r:embed="rId2">
              <a:alphaModFix amt="8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36" name="Rectangle 14">
            <a:extLst>
              <a:ext uri="{FF2B5EF4-FFF2-40B4-BE49-F238E27FC236}">
                <a16:creationId xmlns:a16="http://schemas.microsoft.com/office/drawing/2014/main" id="{4CE116A5-1B81-43C6-AD08-63CA0E770D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4282762"/>
            <a:ext cx="10222992" cy="80683"/>
          </a:xfrm>
          <a:prstGeom prst="rect">
            <a:avLst/>
          </a:prstGeom>
          <a:blipFill dpi="0" rotWithShape="1">
            <a:blip r:embed="rId2">
              <a:alphaModFix amt="8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37" name="Rectangle 16">
            <a:extLst>
              <a:ext uri="{FF2B5EF4-FFF2-40B4-BE49-F238E27FC236}">
                <a16:creationId xmlns:a16="http://schemas.microsoft.com/office/drawing/2014/main" id="{9BBB3C64-EF0F-4340-89D3-D4CD246373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484779"/>
            <a:ext cx="10222992" cy="2743200"/>
          </a:xfrm>
          <a:prstGeom prst="rect">
            <a:avLst/>
          </a:prstGeom>
          <a:blipFill dpi="0" rotWithShape="1">
            <a:blip r:embed="rId2">
              <a:alphaModFix amt="8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38" name="Group 18">
            <a:extLst>
              <a:ext uri="{FF2B5EF4-FFF2-40B4-BE49-F238E27FC236}">
                <a16:creationId xmlns:a16="http://schemas.microsoft.com/office/drawing/2014/main" id="{481C53AD-3B53-4D5A-AECB-6FF6258E5CB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649215" y="4068923"/>
            <a:ext cx="1080904" cy="1080902"/>
            <a:chOff x="9685338" y="4460675"/>
            <a:chExt cx="1080904" cy="1080902"/>
          </a:xfrm>
        </p:grpSpPr>
        <p:sp>
          <p:nvSpPr>
            <p:cNvPr id="20" name="Oval 19">
              <a:extLst>
                <a:ext uri="{FF2B5EF4-FFF2-40B4-BE49-F238E27FC236}">
                  <a16:creationId xmlns:a16="http://schemas.microsoft.com/office/drawing/2014/main" id="{301AC167-7E44-47B4-B3E5-0F0454BBE1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85338" y="4460675"/>
              <a:ext cx="1080904" cy="1080902"/>
            </a:xfrm>
            <a:prstGeom prst="ellipse">
              <a:avLst/>
            </a:prstGeom>
            <a:blipFill dpi="0" rotWithShape="1">
              <a:blip r:embed="rId4">
                <a:duotone>
                  <a:schemeClr val="accent2">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21" name="Oval 20">
              <a:extLst>
                <a:ext uri="{FF2B5EF4-FFF2-40B4-BE49-F238E27FC236}">
                  <a16:creationId xmlns:a16="http://schemas.microsoft.com/office/drawing/2014/main" id="{A3366F75-92A2-48B6-9FE8-D83D7CB578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39" name="Rectangle 22">
            <a:extLst>
              <a:ext uri="{FF2B5EF4-FFF2-40B4-BE49-F238E27FC236}">
                <a16:creationId xmlns:a16="http://schemas.microsoft.com/office/drawing/2014/main" id="{49E0B9D1-F33A-4436-BF3F-07919D158B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2" descr="Cómo instalar un servidor web en tu ordenador con XAMPP | Tecnología -  ComputerHoy.com">
            <a:extLst>
              <a:ext uri="{FF2B5EF4-FFF2-40B4-BE49-F238E27FC236}">
                <a16:creationId xmlns:a16="http://schemas.microsoft.com/office/drawing/2014/main" id="{02AEAB3B-F7A8-4CDD-B11E-06F176DC4A70}"/>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442"/>
          <a:stretch/>
        </p:blipFill>
        <p:spPr bwMode="auto">
          <a:xfrm>
            <a:off x="20" y="10"/>
            <a:ext cx="12191980" cy="6857989"/>
          </a:xfrm>
          <a:prstGeom prst="rect">
            <a:avLst/>
          </a:prstGeom>
          <a:noFill/>
          <a:extLst>
            <a:ext uri="{909E8E84-426E-40DD-AFC4-6F175D3DCCD1}">
              <a14:hiddenFill xmlns:a14="http://schemas.microsoft.com/office/drawing/2010/main">
                <a:solidFill>
                  <a:srgbClr val="FFFFFF"/>
                </a:solidFill>
              </a14:hiddenFill>
            </a:ext>
          </a:extLst>
        </p:spPr>
      </p:pic>
      <p:sp>
        <p:nvSpPr>
          <p:cNvPr id="40" name="Rectangle 24">
            <a:extLst>
              <a:ext uri="{FF2B5EF4-FFF2-40B4-BE49-F238E27FC236}">
                <a16:creationId xmlns:a16="http://schemas.microsoft.com/office/drawing/2014/main" id="{032913E2-9767-444D-A557-6DB9A6FBD0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blipFill dpi="0" rotWithShape="1">
            <a:blip r:embed="rId7">
              <a:alphaModFix amt="17000"/>
              <a:duotone>
                <a:schemeClr val="accent1">
                  <a:shade val="45000"/>
                  <a:satMod val="135000"/>
                </a:schemeClr>
                <a:prstClr val="white"/>
              </a:duotone>
              <a:extLst>
                <a:ext uri="{BEBA8EAE-BF5A-486C-A8C5-ECC9F3942E4B}">
                  <a14:imgProps xmlns:a14="http://schemas.microsoft.com/office/drawing/2010/main">
                    <a14:imgLayer r:embed="rId3">
                      <a14:imgEffect>
                        <a14:sharpenSoften amount="25000"/>
                      </a14:imgEffect>
                      <a14:imgEffect>
                        <a14:brightnessContrast bright="20000" contrast="20000"/>
                      </a14:imgEffect>
                    </a14:imgLayer>
                  </a14:imgProps>
                </a:ext>
                <a:ext uri="{28A0092B-C50C-407E-A947-70E740481C1C}">
                  <a14:useLocalDpi xmlns:a14="http://schemas.microsoft.com/office/drawing/2010/main" val="0"/>
                </a:ext>
              </a:extLst>
            </a:blip>
            <a:srcRect/>
            <a:tile tx="0" ty="-254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26">
            <a:extLst>
              <a:ext uri="{FF2B5EF4-FFF2-40B4-BE49-F238E27FC236}">
                <a16:creationId xmlns:a16="http://schemas.microsoft.com/office/drawing/2014/main" id="{3053801B-0B08-46A2-B8E6-1C521095C4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2531684"/>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28">
            <a:extLst>
              <a:ext uri="{FF2B5EF4-FFF2-40B4-BE49-F238E27FC236}">
                <a16:creationId xmlns:a16="http://schemas.microsoft.com/office/drawing/2014/main" id="{F3652D59-5129-475A-8112-D775E159A6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2669517"/>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8CFCAFA0-E964-4DC1-9C0A-927E42ABC2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5484434"/>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3" name="Group 32">
            <a:extLst>
              <a:ext uri="{FF2B5EF4-FFF2-40B4-BE49-F238E27FC236}">
                <a16:creationId xmlns:a16="http://schemas.microsoft.com/office/drawing/2014/main" id="{BF27202C-3A96-44CE-A565-B3171D67FD8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649215" y="5253661"/>
            <a:ext cx="1080904" cy="1080902"/>
            <a:chOff x="9685338" y="4460675"/>
            <a:chExt cx="1080904" cy="1080902"/>
          </a:xfrm>
        </p:grpSpPr>
        <p:sp>
          <p:nvSpPr>
            <p:cNvPr id="34" name="Oval 33">
              <a:extLst>
                <a:ext uri="{FF2B5EF4-FFF2-40B4-BE49-F238E27FC236}">
                  <a16:creationId xmlns:a16="http://schemas.microsoft.com/office/drawing/2014/main" id="{32429394-D001-40B3-822E-4A2CE10611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85338" y="4460675"/>
              <a:ext cx="1080904" cy="1080902"/>
            </a:xfrm>
            <a:prstGeom prst="ellipse">
              <a:avLst/>
            </a:prstGeom>
            <a:blipFill dpi="0" rotWithShape="1">
              <a:blip r:embed="rId4">
                <a:duotone>
                  <a:schemeClr val="accent2">
                    <a:shade val="45000"/>
                    <a:satMod val="135000"/>
                  </a:schemeClr>
                  <a:prstClr val="white"/>
                </a:duotone>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35" name="Oval 34">
              <a:extLst>
                <a:ext uri="{FF2B5EF4-FFF2-40B4-BE49-F238E27FC236}">
                  <a16:creationId xmlns:a16="http://schemas.microsoft.com/office/drawing/2014/main" id="{BD7C01F5-CB78-4D97-8298-1559588F78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7" name="CuadroTexto 6">
            <a:extLst>
              <a:ext uri="{FF2B5EF4-FFF2-40B4-BE49-F238E27FC236}">
                <a16:creationId xmlns:a16="http://schemas.microsoft.com/office/drawing/2014/main" id="{1DDE107E-88DE-456D-A505-C9214EFF7046}"/>
              </a:ext>
            </a:extLst>
          </p:cNvPr>
          <p:cNvSpPr txBox="1"/>
          <p:nvPr/>
        </p:nvSpPr>
        <p:spPr>
          <a:xfrm>
            <a:off x="1051560" y="2612367"/>
            <a:ext cx="9966960" cy="3017156"/>
          </a:xfrm>
          <a:prstGeom prst="rect">
            <a:avLst/>
          </a:prstGeom>
        </p:spPr>
        <p:txBody>
          <a:bodyPr vert="horz" lIns="91440" tIns="45720" rIns="91440" bIns="45720" rtlCol="0" anchor="ctr">
            <a:normAutofit/>
          </a:bodyPr>
          <a:lstStyle/>
          <a:p>
            <a:pPr defTabSz="914400">
              <a:lnSpc>
                <a:spcPct val="85000"/>
              </a:lnSpc>
              <a:spcBef>
                <a:spcPct val="0"/>
              </a:spcBef>
              <a:spcAft>
                <a:spcPts val="900"/>
              </a:spcAft>
            </a:pPr>
            <a:r>
              <a:rPr lang="en-US" sz="6700" b="1" kern="1200" cap="none" baseline="0" dirty="0">
                <a:blipFill dpi="0" rotWithShape="1">
                  <a:blip r:embed="rId4"/>
                  <a:srcRect/>
                  <a:tile tx="6350" ty="-127000" sx="65000" sy="64000" flip="none" algn="tl"/>
                </a:blipFill>
                <a:effectLst/>
                <a:latin typeface="+mj-lt"/>
                <a:ea typeface="+mj-ea"/>
                <a:cs typeface="+mj-cs"/>
              </a:rPr>
              <a:t>Como instalar, configurar y usar el servidor IIS en Windows</a:t>
            </a:r>
          </a:p>
        </p:txBody>
      </p:sp>
    </p:spTree>
    <p:extLst>
      <p:ext uri="{BB962C8B-B14F-4D97-AF65-F5344CB8AC3E}">
        <p14:creationId xmlns:p14="http://schemas.microsoft.com/office/powerpoint/2010/main" val="133265205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696CD8CA-5D96-4238-87E4-1BFA60772D4A}"/>
              </a:ext>
            </a:extLst>
          </p:cNvPr>
          <p:cNvSpPr>
            <a:spLocks noChangeArrowheads="1"/>
          </p:cNvSpPr>
          <p:nvPr/>
        </p:nvSpPr>
        <p:spPr bwMode="auto">
          <a:xfrm>
            <a:off x="5905500" y="968775"/>
            <a:ext cx="5572125" cy="16927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s-ES" altLang="es-ES" sz="2400" i="0" strike="noStrike" cap="none" normalizeH="0" baseline="0" dirty="0">
                <a:ln>
                  <a:noFill/>
                </a:ln>
                <a:solidFill>
                  <a:srgbClr val="333333"/>
                </a:solidFill>
                <a:effectLst/>
                <a:latin typeface="Arial" panose="020B0604020202020204" pitchFamily="34" charset="0"/>
                <a:ea typeface="Times New Roman" panose="02020603050405020304" pitchFamily="18" charset="0"/>
                <a:cs typeface="Arial" panose="020B0604020202020204" pitchFamily="34" charset="0"/>
              </a:rPr>
              <a:t>Internet Information Services</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s-ES" altLang="es-ES" sz="2400" i="0" strike="noStrike" cap="none" normalizeH="0" baseline="0" dirty="0">
              <a:ln>
                <a:noFill/>
              </a:ln>
              <a:solidFill>
                <a:srgbClr val="333333"/>
              </a:solidFill>
              <a:effectLst/>
              <a:latin typeface="Arial" panose="020B0604020202020204" pitchFamily="34" charset="0"/>
              <a:ea typeface="Times New Roman" panose="02020603050405020304" pitchFamily="18" charset="0"/>
              <a:cs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s-ES" altLang="es-ES" sz="1400" b="0" i="0" u="none" strike="noStrike" cap="none" normalizeH="0" baseline="0" dirty="0">
                <a:ln>
                  <a:noFill/>
                </a:ln>
                <a:solidFill>
                  <a:srgbClr val="333333"/>
                </a:solidFill>
                <a:effectLst/>
                <a:latin typeface="Arial" panose="020B0604020202020204" pitchFamily="34" charset="0"/>
                <a:ea typeface="Times New Roman" panose="02020603050405020304" pitchFamily="18" charset="0"/>
                <a:cs typeface="Arial" panose="020B0604020202020204" pitchFamily="34" charset="0"/>
              </a:rPr>
              <a:t>Disponibilidad offline, sin conexi</a:t>
            </a:r>
            <a:r>
              <a:rPr kumimoji="0" lang="es-ES" altLang="es-ES" sz="1400" b="0" i="0" u="none" strike="noStrike" cap="none" normalizeH="0" baseline="0" dirty="0">
                <a:ln>
                  <a:noFill/>
                </a:ln>
                <a:solidFill>
                  <a:srgbClr val="333333"/>
                </a:solidFill>
                <a:effectLst/>
                <a:latin typeface="Calibri" panose="020F0502020204030204" pitchFamily="34" charset="0"/>
                <a:ea typeface="Times New Roman" panose="02020603050405020304" pitchFamily="18" charset="0"/>
                <a:cs typeface="Arial" panose="020B0604020202020204" pitchFamily="34" charset="0"/>
              </a:rPr>
              <a:t>ó</a:t>
            </a:r>
            <a:r>
              <a:rPr kumimoji="0" lang="es-ES" altLang="es-ES" sz="1400" b="0" i="0" u="none" strike="noStrike" cap="none" normalizeH="0" baseline="0" dirty="0">
                <a:ln>
                  <a:noFill/>
                </a:ln>
                <a:solidFill>
                  <a:srgbClr val="333333"/>
                </a:solidFill>
                <a:effectLst/>
                <a:latin typeface="Arial" panose="020B0604020202020204" pitchFamily="34" charset="0"/>
                <a:ea typeface="Times New Roman" panose="02020603050405020304" pitchFamily="18" charset="0"/>
                <a:cs typeface="Arial" panose="020B0604020202020204" pitchFamily="34" charset="0"/>
              </a:rPr>
              <a:t>n, p</a:t>
            </a:r>
            <a:r>
              <a:rPr kumimoji="0" lang="es-ES" altLang="es-ES" sz="1400" b="0" i="0" u="none" strike="noStrike" cap="none" normalizeH="0" baseline="0" dirty="0">
                <a:ln>
                  <a:noFill/>
                </a:ln>
                <a:solidFill>
                  <a:srgbClr val="333333"/>
                </a:solidFill>
                <a:effectLst/>
                <a:latin typeface="Calibri" panose="020F0502020204030204" pitchFamily="34" charset="0"/>
                <a:ea typeface="Times New Roman" panose="02020603050405020304" pitchFamily="18" charset="0"/>
                <a:cs typeface="Arial" panose="020B0604020202020204" pitchFamily="34" charset="0"/>
              </a:rPr>
              <a:t>á</a:t>
            </a:r>
            <a:r>
              <a:rPr kumimoji="0" lang="es-ES" altLang="es-ES" sz="1400" b="0" i="0" u="none" strike="noStrike" cap="none" normalizeH="0" baseline="0" dirty="0">
                <a:ln>
                  <a:noFill/>
                </a:ln>
                <a:solidFill>
                  <a:srgbClr val="333333"/>
                </a:solidFill>
                <a:effectLst/>
                <a:latin typeface="Arial" panose="020B0604020202020204" pitchFamily="34" charset="0"/>
                <a:ea typeface="Times New Roman" panose="02020603050405020304" pitchFamily="18" charset="0"/>
                <a:cs typeface="Arial" panose="020B0604020202020204" pitchFamily="34" charset="0"/>
              </a:rPr>
              <a:t>ginas y sitios completos. </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s-ES" altLang="es-ES" sz="1400" b="0" i="0" u="none" strike="noStrike" cap="none" normalizeH="0" baseline="0" dirty="0">
                <a:ln>
                  <a:noFill/>
                </a:ln>
                <a:solidFill>
                  <a:srgbClr val="333333"/>
                </a:solidFill>
                <a:effectLst/>
                <a:latin typeface="Arial" panose="020B0604020202020204" pitchFamily="34" charset="0"/>
                <a:ea typeface="Times New Roman" panose="02020603050405020304" pitchFamily="18" charset="0"/>
                <a:cs typeface="Arial" panose="020B0604020202020204" pitchFamily="34" charset="0"/>
              </a:rPr>
              <a:t>Ventajas que proporciona. Acceso sin estar conectado a ninguna red, a la informaci</a:t>
            </a:r>
            <a:r>
              <a:rPr kumimoji="0" lang="es-ES" altLang="es-ES" sz="1400" b="0" i="0" u="none" strike="noStrike" cap="none" normalizeH="0" baseline="0" dirty="0">
                <a:ln>
                  <a:noFill/>
                </a:ln>
                <a:solidFill>
                  <a:srgbClr val="333333"/>
                </a:solidFill>
                <a:effectLst/>
                <a:latin typeface="Calibri" panose="020F0502020204030204" pitchFamily="34" charset="0"/>
                <a:ea typeface="Times New Roman" panose="02020603050405020304" pitchFamily="18" charset="0"/>
                <a:cs typeface="Arial" panose="020B0604020202020204" pitchFamily="34" charset="0"/>
              </a:rPr>
              <a:t>ó</a:t>
            </a:r>
            <a:r>
              <a:rPr kumimoji="0" lang="es-ES" altLang="es-ES" sz="1400" b="0" i="0" u="none" strike="noStrike" cap="none" normalizeH="0" baseline="0" dirty="0">
                <a:ln>
                  <a:noFill/>
                </a:ln>
                <a:solidFill>
                  <a:srgbClr val="333333"/>
                </a:solidFill>
                <a:effectLst/>
                <a:latin typeface="Arial" panose="020B0604020202020204" pitchFamily="34" charset="0"/>
                <a:ea typeface="Times New Roman" panose="02020603050405020304" pitchFamily="18" charset="0"/>
                <a:cs typeface="Arial" panose="020B0604020202020204" pitchFamily="34" charset="0"/>
              </a:rPr>
              <a:t>n y datos almacenados en archivos web en la PC.</a:t>
            </a:r>
            <a:endParaRPr kumimoji="0" lang="es-ES" altLang="es-ES" sz="1800" b="0" i="0" u="none" strike="noStrike" cap="none" normalizeH="0" baseline="0" dirty="0">
              <a:ln>
                <a:noFill/>
              </a:ln>
              <a:solidFill>
                <a:schemeClr val="tx1"/>
              </a:solidFill>
              <a:effectLst/>
              <a:latin typeface="Arial" panose="020B0604020202020204" pitchFamily="34" charset="0"/>
            </a:endParaRPr>
          </a:p>
        </p:txBody>
      </p:sp>
      <p:pic>
        <p:nvPicPr>
          <p:cNvPr id="1025" name="Imagen 4" descr="Instalar y usar en Windows el servidor web Internet Information Services">
            <a:extLst>
              <a:ext uri="{FF2B5EF4-FFF2-40B4-BE49-F238E27FC236}">
                <a16:creationId xmlns:a16="http://schemas.microsoft.com/office/drawing/2014/main" id="{3800CF36-23F7-4CE8-9D0F-03D46B6415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6225" y="299472"/>
            <a:ext cx="5400675" cy="329565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3" name="Rectangle 3">
            <a:extLst>
              <a:ext uri="{FF2B5EF4-FFF2-40B4-BE49-F238E27FC236}">
                <a16:creationId xmlns:a16="http://schemas.microsoft.com/office/drawing/2014/main" id="{586C75B0-3FBD-496C-BF71-8A854E9F607D}"/>
              </a:ext>
            </a:extLst>
          </p:cNvPr>
          <p:cNvSpPr>
            <a:spLocks noChangeArrowheads="1"/>
          </p:cNvSpPr>
          <p:nvPr/>
        </p:nvSpPr>
        <p:spPr bwMode="auto">
          <a:xfrm>
            <a:off x="164374" y="3449284"/>
            <a:ext cx="5512526" cy="29854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s-ES" altLang="es-ES" sz="1400" b="0" i="0" u="none" strike="noStrike" cap="none" normalizeH="0" baseline="0" dirty="0">
              <a:ln>
                <a:noFill/>
              </a:ln>
              <a:solidFill>
                <a:srgbClr val="333333"/>
              </a:solidFill>
              <a:effectLst/>
              <a:latin typeface="Arial" panose="020B0604020202020204" pitchFamily="34" charset="0"/>
              <a:ea typeface="Times New Roman" panose="02020603050405020304" pitchFamily="18" charset="0"/>
              <a:cs typeface="Arial" panose="020B0604020202020204" pitchFamily="34" charset="0"/>
            </a:endParaRPr>
          </a:p>
          <a:p>
            <a:pPr marL="0" marR="0" lvl="0" indent="0" defTabSz="914400" rtl="0" eaLnBrk="0" fontAlgn="base" latinLnBrk="0" hangingPunct="0">
              <a:lnSpc>
                <a:spcPct val="100000"/>
              </a:lnSpc>
              <a:spcBef>
                <a:spcPct val="0"/>
              </a:spcBef>
              <a:spcAft>
                <a:spcPct val="0"/>
              </a:spcAft>
              <a:buClrTx/>
              <a:buSzTx/>
              <a:buFontTx/>
              <a:buNone/>
              <a:tabLst/>
            </a:pPr>
            <a:br>
              <a:rPr kumimoji="0" lang="es-ES" altLang="es-ES" sz="1400" b="0" i="0" u="none" strike="noStrike" cap="none" normalizeH="0" baseline="0" dirty="0">
                <a:ln>
                  <a:noFill/>
                </a:ln>
                <a:solidFill>
                  <a:srgbClr val="333333"/>
                </a:solidFill>
                <a:effectLst/>
                <a:latin typeface="Arial" panose="020B0604020202020204" pitchFamily="34" charset="0"/>
                <a:ea typeface="Times New Roman" panose="02020603050405020304" pitchFamily="18" charset="0"/>
                <a:cs typeface="Arial" panose="020B0604020202020204" pitchFamily="34" charset="0"/>
              </a:rPr>
            </a:br>
            <a:r>
              <a:rPr kumimoji="0" lang="es-ES" altLang="es-ES" sz="1600" b="1" i="0" u="sng" strike="noStrike" cap="none" normalizeH="0" baseline="0" dirty="0">
                <a:ln>
                  <a:noFill/>
                </a:ln>
                <a:solidFill>
                  <a:srgbClr val="333333"/>
                </a:solidFill>
                <a:effectLst/>
                <a:latin typeface="Arial" panose="020B0604020202020204" pitchFamily="34" charset="0"/>
                <a:ea typeface="Times New Roman" panose="02020603050405020304" pitchFamily="18" charset="0"/>
                <a:cs typeface="Arial" panose="020B0604020202020204" pitchFamily="34" charset="0"/>
              </a:rPr>
              <a:t>Todas las versiones de Windows incluyen un servidor web local</a:t>
            </a:r>
            <a:r>
              <a:rPr kumimoji="0" lang="es-ES" altLang="es-ES" sz="1600" b="0" i="0" u="none" strike="noStrike" cap="none" normalizeH="0" baseline="0" dirty="0">
                <a:ln>
                  <a:noFill/>
                </a:ln>
                <a:solidFill>
                  <a:srgbClr val="333333"/>
                </a:solidFill>
                <a:effectLst/>
                <a:latin typeface="Arial" panose="020B0604020202020204" pitchFamily="34" charset="0"/>
                <a:ea typeface="Times New Roman" panose="02020603050405020304" pitchFamily="18" charset="0"/>
                <a:cs typeface="Arial" panose="020B0604020202020204" pitchFamily="34" charset="0"/>
              </a:rPr>
              <a:t>, </a:t>
            </a:r>
          </a:p>
          <a:p>
            <a:pPr marL="0" marR="0" lvl="0" indent="0" defTabSz="914400" rtl="0" eaLnBrk="0" fontAlgn="base" latinLnBrk="0" hangingPunct="0">
              <a:lnSpc>
                <a:spcPct val="100000"/>
              </a:lnSpc>
              <a:spcBef>
                <a:spcPct val="0"/>
              </a:spcBef>
              <a:spcAft>
                <a:spcPct val="0"/>
              </a:spcAft>
              <a:buClrTx/>
              <a:buSzTx/>
              <a:buFontTx/>
              <a:buNone/>
              <a:tabLst/>
            </a:pPr>
            <a:r>
              <a:rPr lang="es-ES" altLang="es-ES" sz="1600" dirty="0">
                <a:solidFill>
                  <a:srgbClr val="333333"/>
                </a:solidFill>
                <a:latin typeface="Arial" panose="020B0604020202020204" pitchFamily="34" charset="0"/>
                <a:ea typeface="Times New Roman" panose="02020603050405020304" pitchFamily="18" charset="0"/>
                <a:cs typeface="Arial" panose="020B0604020202020204" pitchFamily="34" charset="0"/>
              </a:rPr>
              <a:t>L</a:t>
            </a:r>
            <a:r>
              <a:rPr kumimoji="0" lang="es-ES" altLang="es-ES" sz="1600" b="0" i="0" u="none" strike="noStrike" cap="none" normalizeH="0" baseline="0" dirty="0">
                <a:ln>
                  <a:noFill/>
                </a:ln>
                <a:solidFill>
                  <a:srgbClr val="333333"/>
                </a:solidFill>
                <a:effectLst/>
                <a:latin typeface="Arial" panose="020B0604020202020204" pitchFamily="34" charset="0"/>
                <a:ea typeface="Times New Roman" panose="02020603050405020304" pitchFamily="18" charset="0"/>
                <a:cs typeface="Arial" panose="020B0604020202020204" pitchFamily="34" charset="0"/>
              </a:rPr>
              <a:t>lamado: "Internet Information Services",</a:t>
            </a:r>
            <a:br>
              <a:rPr kumimoji="0" lang="es-ES" altLang="es-ES" sz="1600" b="0" i="0" u="none" strike="noStrike" cap="none" normalizeH="0" baseline="0" dirty="0">
                <a:ln>
                  <a:noFill/>
                </a:ln>
                <a:solidFill>
                  <a:srgbClr val="333333"/>
                </a:solidFill>
                <a:effectLst/>
                <a:latin typeface="Arial" panose="020B0604020202020204" pitchFamily="34" charset="0"/>
                <a:ea typeface="Times New Roman" panose="02020603050405020304" pitchFamily="18" charset="0"/>
                <a:cs typeface="Arial" panose="020B0604020202020204" pitchFamily="34" charset="0"/>
              </a:rPr>
            </a:br>
            <a:r>
              <a:rPr kumimoji="0" lang="es-ES" altLang="es-ES" sz="1600" b="0" i="0" u="none" strike="noStrike" cap="none" normalizeH="0" baseline="0" dirty="0">
                <a:ln>
                  <a:noFill/>
                </a:ln>
                <a:solidFill>
                  <a:srgbClr val="333333"/>
                </a:solidFill>
                <a:effectLst/>
                <a:latin typeface="Arial" panose="020B0604020202020204" pitchFamily="34" charset="0"/>
                <a:ea typeface="Times New Roman" panose="02020603050405020304" pitchFamily="18" charset="0"/>
                <a:cs typeface="Arial" panose="020B0604020202020204" pitchFamily="34" charset="0"/>
              </a:rPr>
              <a:t>Es muy conocido por las siglas IIS con las que en el resto del artículo nos referiremos a él.</a:t>
            </a:r>
            <a:br>
              <a:rPr kumimoji="0" lang="es-ES" altLang="es-ES" sz="1600" b="0" i="0" u="none" strike="noStrike" cap="none" normalizeH="0" baseline="0" dirty="0">
                <a:ln>
                  <a:noFill/>
                </a:ln>
                <a:solidFill>
                  <a:srgbClr val="333333"/>
                </a:solidFill>
                <a:effectLst/>
                <a:latin typeface="Arial" panose="020B0604020202020204" pitchFamily="34" charset="0"/>
                <a:ea typeface="Times New Roman" panose="02020603050405020304" pitchFamily="18" charset="0"/>
                <a:cs typeface="Arial" panose="020B0604020202020204" pitchFamily="34" charset="0"/>
              </a:rPr>
            </a:br>
            <a:r>
              <a:rPr kumimoji="0" lang="es-ES" altLang="es-ES" sz="1600" b="1" i="0" u="none" strike="noStrike" cap="none" normalizeH="0" baseline="0" dirty="0">
                <a:ln>
                  <a:noFill/>
                </a:ln>
                <a:solidFill>
                  <a:srgbClr val="333333"/>
                </a:solidFill>
                <a:effectLst/>
                <a:latin typeface="Arial" panose="020B0604020202020204" pitchFamily="34" charset="0"/>
                <a:ea typeface="Times New Roman" panose="02020603050405020304" pitchFamily="18" charset="0"/>
                <a:cs typeface="Arial" panose="020B0604020202020204" pitchFamily="34" charset="0"/>
              </a:rPr>
              <a:t>IIS</a:t>
            </a:r>
            <a:r>
              <a:rPr kumimoji="0" lang="es-ES" altLang="es-ES" sz="1600" b="0" i="0" u="none" strike="noStrike" cap="none" normalizeH="0" baseline="0" dirty="0">
                <a:ln>
                  <a:noFill/>
                </a:ln>
                <a:solidFill>
                  <a:srgbClr val="333333"/>
                </a:solidFill>
                <a:effectLst/>
                <a:latin typeface="Arial" panose="020B0604020202020204" pitchFamily="34" charset="0"/>
                <a:ea typeface="Times New Roman" panose="02020603050405020304" pitchFamily="18" charset="0"/>
                <a:cs typeface="Arial" panose="020B0604020202020204" pitchFamily="34" charset="0"/>
              </a:rPr>
              <a:t> es poco conocido y utilizado por los usuarios de Windows, los que en ocasiones descargan programas externos para instalar un servidor, sin saber que poseen uno en el sistema.</a:t>
            </a:r>
            <a:br>
              <a:rPr kumimoji="0" lang="es-ES" altLang="es-ES" sz="1600" b="0" i="0" u="none" strike="noStrike" cap="none" normalizeH="0" baseline="0" dirty="0">
                <a:ln>
                  <a:noFill/>
                </a:ln>
                <a:solidFill>
                  <a:srgbClr val="333333"/>
                </a:solidFill>
                <a:effectLst/>
                <a:latin typeface="Arial" panose="020B0604020202020204" pitchFamily="34" charset="0"/>
                <a:ea typeface="Times New Roman" panose="02020603050405020304" pitchFamily="18" charset="0"/>
                <a:cs typeface="Arial" panose="020B0604020202020204" pitchFamily="34" charset="0"/>
              </a:rPr>
            </a:br>
            <a:endParaRPr kumimoji="0" lang="es-ES" altLang="es-ES" sz="1600" b="0" i="0" u="none" strike="noStrike" cap="none" normalizeH="0" baseline="0" dirty="0">
              <a:ln>
                <a:noFill/>
              </a:ln>
              <a:solidFill>
                <a:schemeClr val="tx1"/>
              </a:solidFill>
              <a:effectLst/>
              <a:latin typeface="Arial" panose="020B0604020202020204" pitchFamily="34" charset="0"/>
            </a:endParaRPr>
          </a:p>
        </p:txBody>
      </p:sp>
      <p:pic>
        <p:nvPicPr>
          <p:cNvPr id="1029" name="Picture 5" descr="Windows: qué es, historia, versiones y ediciones del sistema de Microsoft">
            <a:extLst>
              <a:ext uri="{FF2B5EF4-FFF2-40B4-BE49-F238E27FC236}">
                <a16:creationId xmlns:a16="http://schemas.microsoft.com/office/drawing/2014/main" id="{D2C737E3-430F-4F22-8EF1-029B43D6C4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15102" y="2661546"/>
            <a:ext cx="4077800" cy="35951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586760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48EC8C0D-52D7-47EB-B931-E67AF144A5A5}"/>
              </a:ext>
            </a:extLst>
          </p:cNvPr>
          <p:cNvSpPr txBox="1"/>
          <p:nvPr/>
        </p:nvSpPr>
        <p:spPr>
          <a:xfrm>
            <a:off x="688181" y="710290"/>
            <a:ext cx="6100762" cy="3208571"/>
          </a:xfrm>
          <a:prstGeom prst="rect">
            <a:avLst/>
          </a:prstGeom>
          <a:noFill/>
        </p:spPr>
        <p:txBody>
          <a:bodyPr wrap="square">
            <a:spAutoFit/>
          </a:bodyPr>
          <a:lstStyle/>
          <a:p>
            <a:pPr>
              <a:lnSpc>
                <a:spcPts val="2250"/>
              </a:lnSpc>
              <a:spcAft>
                <a:spcPts val="800"/>
              </a:spcAft>
            </a:pPr>
            <a:r>
              <a:rPr lang="es-ES" sz="28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Qué es un servidor web y para que usarlo en el equipo?</a:t>
            </a:r>
            <a:endParaRPr lang="es-ES" sz="1200">
              <a:effectLst/>
              <a:latin typeface="Calibri" panose="020F0502020204030204" pitchFamily="34" charset="0"/>
              <a:ea typeface="Calibri" panose="020F0502020204030204" pitchFamily="34" charset="0"/>
              <a:cs typeface="Times New Roman" panose="02020603050405020304" pitchFamily="18" charset="0"/>
            </a:endParaRPr>
          </a:p>
          <a:p>
            <a:pPr>
              <a:lnSpc>
                <a:spcPts val="2100"/>
              </a:lnSpc>
              <a:spcAft>
                <a:spcPts val="800"/>
              </a:spcAft>
            </a:pPr>
            <a:br>
              <a:rPr lang="es-ES" sz="1800">
                <a:solidFill>
                  <a:srgbClr val="333333"/>
                </a:solidFill>
                <a:effectLst/>
                <a:latin typeface="Arial" panose="020B0604020202020204" pitchFamily="34" charset="0"/>
                <a:ea typeface="Times New Roman" panose="02020603050405020304" pitchFamily="18" charset="0"/>
                <a:cs typeface="Times New Roman" panose="02020603050405020304" pitchFamily="18" charset="0"/>
              </a:rPr>
            </a:br>
            <a:r>
              <a:rPr lang="es-ES" sz="1800">
                <a:solidFill>
                  <a:srgbClr val="333333"/>
                </a:solidFill>
                <a:effectLst/>
                <a:latin typeface="Arial" panose="020B0604020202020204" pitchFamily="34" charset="0"/>
                <a:ea typeface="Times New Roman" panose="02020603050405020304" pitchFamily="18" charset="0"/>
                <a:cs typeface="Times New Roman" panose="02020603050405020304" pitchFamily="18" charset="0"/>
              </a:rPr>
              <a:t>Un servidor web es un programa que permite para almacenar páginas web a las que se accede usando un navegador.</a:t>
            </a:r>
            <a:br>
              <a:rPr lang="es-ES" sz="1800">
                <a:solidFill>
                  <a:srgbClr val="333333"/>
                </a:solidFill>
                <a:effectLst/>
                <a:latin typeface="Arial" panose="020B0604020202020204" pitchFamily="34" charset="0"/>
                <a:ea typeface="Times New Roman" panose="02020603050405020304" pitchFamily="18" charset="0"/>
                <a:cs typeface="Times New Roman" panose="02020603050405020304" pitchFamily="18" charset="0"/>
              </a:rPr>
            </a:br>
            <a:r>
              <a:rPr lang="es-ES" sz="1800">
                <a:solidFill>
                  <a:srgbClr val="333333"/>
                </a:solidFill>
                <a:effectLst/>
                <a:latin typeface="Arial" panose="020B0604020202020204" pitchFamily="34" charset="0"/>
                <a:ea typeface="Times New Roman" panose="02020603050405020304" pitchFamily="18" charset="0"/>
                <a:cs typeface="Times New Roman" panose="02020603050405020304" pitchFamily="18" charset="0"/>
              </a:rPr>
              <a:t>La versión en Windows de Internet Information Services funciona de forma similar a un servidor en la red.</a:t>
            </a:r>
            <a:br>
              <a:rPr lang="es-ES" sz="1800">
                <a:solidFill>
                  <a:srgbClr val="333333"/>
                </a:solidFill>
                <a:effectLst/>
                <a:latin typeface="Arial" panose="020B0604020202020204" pitchFamily="34" charset="0"/>
                <a:ea typeface="Times New Roman" panose="02020603050405020304" pitchFamily="18" charset="0"/>
                <a:cs typeface="Times New Roman" panose="02020603050405020304" pitchFamily="18" charset="0"/>
              </a:rPr>
            </a:br>
            <a:r>
              <a:rPr lang="es-ES">
                <a:solidFill>
                  <a:srgbClr val="333333"/>
                </a:solidFill>
                <a:latin typeface="Arial" panose="020B0604020202020204" pitchFamily="34" charset="0"/>
                <a:ea typeface="Times New Roman" panose="02020603050405020304" pitchFamily="18" charset="0"/>
                <a:cs typeface="Times New Roman" panose="02020603050405020304" pitchFamily="18" charset="0"/>
              </a:rPr>
              <a:t>F</a:t>
            </a:r>
            <a:r>
              <a:rPr lang="es-ES" sz="1800">
                <a:solidFill>
                  <a:srgbClr val="333333"/>
                </a:solidFill>
                <a:effectLst/>
                <a:latin typeface="Arial" panose="020B0604020202020204" pitchFamily="34" charset="0"/>
                <a:ea typeface="Times New Roman" panose="02020603050405020304" pitchFamily="18" charset="0"/>
                <a:cs typeface="Times New Roman" panose="02020603050405020304" pitchFamily="18" charset="0"/>
              </a:rPr>
              <a:t>acilita tener páginas web y sitios completos en nuestro equipo y acceder a ellos de forma similar a como lo hacemos en internet, pero de forma local sin conexión.</a:t>
            </a:r>
            <a:endParaRPr lang="es-ES" sz="12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2050" name="Picture 2" descr="Qué son los servidores web y por qué son necesarios? – El Blog de  Especialistas Hosting">
            <a:extLst>
              <a:ext uri="{FF2B5EF4-FFF2-40B4-BE49-F238E27FC236}">
                <a16:creationId xmlns:a16="http://schemas.microsoft.com/office/drawing/2014/main" id="{CC926AC3-D8A7-4327-88E7-D3DCA6526393}"/>
              </a:ext>
            </a:extLst>
          </p:cNvPr>
          <p:cNvPicPr>
            <a:picLocks noChangeAspect="1" noChangeArrowheads="1"/>
          </p:cNvPicPr>
          <p:nvPr/>
        </p:nvPicPr>
        <p:blipFill>
          <a:blip r:embed="rId2">
            <a:alphaModFix amt="5000"/>
            <a:extLst>
              <a:ext uri="{28A0092B-C50C-407E-A947-70E740481C1C}">
                <a14:useLocalDpi xmlns:a14="http://schemas.microsoft.com/office/drawing/2010/main" val="0"/>
              </a:ext>
            </a:extLst>
          </a:blip>
          <a:srcRect/>
          <a:stretch>
            <a:fillRect/>
          </a:stretch>
        </p:blipFill>
        <p:spPr bwMode="auto">
          <a:xfrm>
            <a:off x="238124" y="0"/>
            <a:ext cx="10001841" cy="642618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descr="Redes Digitales | Mind Map">
            <a:extLst>
              <a:ext uri="{FF2B5EF4-FFF2-40B4-BE49-F238E27FC236}">
                <a16:creationId xmlns:a16="http://schemas.microsoft.com/office/drawing/2014/main" id="{98588E0D-7648-4F48-8E74-2CA11A6A3156}"/>
              </a:ext>
            </a:extLst>
          </p:cNvPr>
          <p:cNvPicPr>
            <a:picLocks noChangeAspect="1" noChangeArrowheads="1"/>
          </p:cNvPicPr>
          <p:nvPr/>
        </p:nvPicPr>
        <p:blipFill>
          <a:blip r:embed="rId3">
            <a:alphaModFix amt="50000"/>
            <a:extLst>
              <a:ext uri="{28A0092B-C50C-407E-A947-70E740481C1C}">
                <a14:useLocalDpi xmlns:a14="http://schemas.microsoft.com/office/drawing/2010/main" val="0"/>
              </a:ext>
            </a:extLst>
          </a:blip>
          <a:srcRect/>
          <a:stretch>
            <a:fillRect/>
          </a:stretch>
        </p:blipFill>
        <p:spPr bwMode="auto">
          <a:xfrm>
            <a:off x="8004617" y="3867150"/>
            <a:ext cx="4076700" cy="299085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06171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C763C125-9E6D-4CA4-BB57-7FEA3C7124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10" name="Oval 9">
              <a:extLst>
                <a:ext uri="{FF2B5EF4-FFF2-40B4-BE49-F238E27FC236}">
                  <a16:creationId xmlns:a16="http://schemas.microsoft.com/office/drawing/2014/main" id="{62E904DE-BB7C-47E1-A470-BC2DC80E07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a:extLst>
                <a:ext uri="{FF2B5EF4-FFF2-40B4-BE49-F238E27FC236}">
                  <a16:creationId xmlns:a16="http://schemas.microsoft.com/office/drawing/2014/main" id="{6E1E2AAA-7F24-4745-A8F0-8D166A1F69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sp>
      </p:grpSp>
      <p:pic>
        <p:nvPicPr>
          <p:cNvPr id="4" name="Picture 2" descr="Cómo configurar su propio servidor de correo electrónico - Mistertek.com">
            <a:extLst>
              <a:ext uri="{FF2B5EF4-FFF2-40B4-BE49-F238E27FC236}">
                <a16:creationId xmlns:a16="http://schemas.microsoft.com/office/drawing/2014/main" id="{02E80A0D-BA7C-472B-8E21-42E7B4AAC64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4971" r="24387" b="2"/>
          <a:stretch/>
        </p:blipFill>
        <p:spPr bwMode="auto">
          <a:xfrm>
            <a:off x="1" y="10"/>
            <a:ext cx="6066502" cy="6857989"/>
          </a:xfrm>
          <a:prstGeom prst="rect">
            <a:avLst/>
          </a:prstGeom>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F701E16E-5C8B-4AD6-A431-CFCCEA373F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66502" y="0"/>
            <a:ext cx="6125497" cy="6857999"/>
          </a:xfrm>
          <a:prstGeom prst="rect">
            <a:avLst/>
          </a:prstGeom>
          <a:blipFill dpi="0" rotWithShape="1">
            <a:blip r:embed="rId5">
              <a:alphaModFix amt="60000"/>
              <a:lum bright="70000" contrast="-70000"/>
              <a:extLs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uadroTexto 2">
            <a:extLst>
              <a:ext uri="{FF2B5EF4-FFF2-40B4-BE49-F238E27FC236}">
                <a16:creationId xmlns:a16="http://schemas.microsoft.com/office/drawing/2014/main" id="{D0DB5354-F4BC-4171-99C9-1EDF1AACB9D5}"/>
              </a:ext>
            </a:extLst>
          </p:cNvPr>
          <p:cNvSpPr txBox="1"/>
          <p:nvPr/>
        </p:nvSpPr>
        <p:spPr>
          <a:xfrm>
            <a:off x="6248401" y="2121408"/>
            <a:ext cx="5791200" cy="3707892"/>
          </a:xfrm>
          <a:prstGeom prst="rect">
            <a:avLst/>
          </a:prstGeom>
          <a:solidFill>
            <a:schemeClr val="tx2">
              <a:lumMod val="40000"/>
              <a:lumOff val="60000"/>
            </a:schemeClr>
          </a:solidFill>
        </p:spPr>
        <p:txBody>
          <a:bodyPr vert="horz" lIns="91440" tIns="45720" rIns="91440" bIns="45720" rtlCol="0">
            <a:normAutofit fontScale="85000" lnSpcReduction="10000"/>
          </a:bodyPr>
          <a:lstStyle/>
          <a:p>
            <a:pPr defTabSz="914400">
              <a:lnSpc>
                <a:spcPct val="90000"/>
              </a:lnSpc>
              <a:spcAft>
                <a:spcPts val="800"/>
              </a:spcAft>
              <a:buClr>
                <a:schemeClr val="accent2"/>
              </a:buClr>
              <a:buSzPct val="85000"/>
            </a:pPr>
            <a:r>
              <a:rPr lang="en-US" sz="2400" dirty="0" err="1">
                <a:effectLst/>
              </a:rPr>
              <a:t>Ventajas</a:t>
            </a:r>
            <a:r>
              <a:rPr lang="en-US" sz="2400" dirty="0">
                <a:effectLst/>
              </a:rPr>
              <a:t> de </a:t>
            </a:r>
            <a:r>
              <a:rPr lang="en-US" sz="2400" dirty="0" err="1">
                <a:effectLst/>
              </a:rPr>
              <a:t>instalar</a:t>
            </a:r>
            <a:r>
              <a:rPr lang="en-US" sz="2400" dirty="0">
                <a:effectLst/>
              </a:rPr>
              <a:t> y usar un </a:t>
            </a:r>
            <a:r>
              <a:rPr lang="en-US" sz="2400" dirty="0" err="1">
                <a:effectLst/>
              </a:rPr>
              <a:t>servidor</a:t>
            </a:r>
            <a:r>
              <a:rPr lang="en-US" sz="2400" dirty="0">
                <a:effectLst/>
              </a:rPr>
              <a:t> </a:t>
            </a:r>
            <a:r>
              <a:rPr lang="en-US" sz="2400" dirty="0" err="1">
                <a:effectLst/>
              </a:rPr>
              <a:t>en</a:t>
            </a:r>
            <a:r>
              <a:rPr lang="en-US" sz="2400" dirty="0">
                <a:effectLst/>
              </a:rPr>
              <a:t> la PC</a:t>
            </a:r>
          </a:p>
          <a:p>
            <a:pPr indent="-182880" defTabSz="914400">
              <a:lnSpc>
                <a:spcPct val="110000"/>
              </a:lnSpc>
              <a:buClr>
                <a:schemeClr val="accent2"/>
              </a:buClr>
              <a:buSzPct val="85000"/>
              <a:buFont typeface="Wingdings" pitchFamily="2" charset="2"/>
              <a:buChar char="§"/>
            </a:pPr>
            <a:br>
              <a:rPr lang="en-US" sz="1500" dirty="0">
                <a:effectLst/>
              </a:rPr>
            </a:br>
            <a:r>
              <a:rPr lang="en-US" dirty="0">
                <a:effectLst/>
                <a:latin typeface="Arial" panose="020B0604020202020204" pitchFamily="34" charset="0"/>
                <a:cs typeface="Arial" panose="020B0604020202020204" pitchFamily="34" charset="0"/>
              </a:rPr>
              <a:t>Para los que </a:t>
            </a:r>
            <a:r>
              <a:rPr lang="en-US" dirty="0" err="1">
                <a:effectLst/>
                <a:latin typeface="Arial" panose="020B0604020202020204" pitchFamily="34" charset="0"/>
                <a:cs typeface="Arial" panose="020B0604020202020204" pitchFamily="34" charset="0"/>
              </a:rPr>
              <a:t>necesitan</a:t>
            </a:r>
            <a:r>
              <a:rPr lang="en-US" dirty="0">
                <a:effectLst/>
                <a:latin typeface="Arial" panose="020B0604020202020204" pitchFamily="34" charset="0"/>
                <a:cs typeface="Arial" panose="020B0604020202020204" pitchFamily="34" charset="0"/>
              </a:rPr>
              <a:t> de </a:t>
            </a:r>
            <a:r>
              <a:rPr lang="en-US" dirty="0" err="1">
                <a:effectLst/>
                <a:latin typeface="Arial" panose="020B0604020202020204" pitchFamily="34" charset="0"/>
                <a:cs typeface="Arial" panose="020B0604020202020204" pitchFamily="34" charset="0"/>
              </a:rPr>
              <a:t>acceso</a:t>
            </a:r>
            <a:r>
              <a:rPr lang="en-US" dirty="0">
                <a:effectLst/>
                <a:latin typeface="Arial" panose="020B0604020202020204" pitchFamily="34" charset="0"/>
                <a:cs typeface="Arial" panose="020B0604020202020204" pitchFamily="34" charset="0"/>
              </a:rPr>
              <a:t> </a:t>
            </a:r>
            <a:r>
              <a:rPr lang="en-US" dirty="0" err="1">
                <a:effectLst/>
                <a:latin typeface="Arial" panose="020B0604020202020204" pitchFamily="34" charset="0"/>
                <a:cs typeface="Arial" panose="020B0604020202020204" pitchFamily="34" charset="0"/>
              </a:rPr>
              <a:t>frecuente</a:t>
            </a:r>
            <a:r>
              <a:rPr lang="en-US" dirty="0">
                <a:effectLst/>
                <a:latin typeface="Arial" panose="020B0604020202020204" pitchFamily="34" charset="0"/>
                <a:cs typeface="Arial" panose="020B0604020202020204" pitchFamily="34" charset="0"/>
              </a:rPr>
              <a:t> a la </a:t>
            </a:r>
            <a:r>
              <a:rPr lang="en-US" dirty="0" err="1">
                <a:effectLst/>
                <a:latin typeface="Arial" panose="020B0604020202020204" pitchFamily="34" charset="0"/>
                <a:cs typeface="Arial" panose="020B0604020202020204" pitchFamily="34" charset="0"/>
              </a:rPr>
              <a:t>información</a:t>
            </a:r>
            <a:r>
              <a:rPr lang="en-US" dirty="0">
                <a:effectLst/>
                <a:latin typeface="Arial" panose="020B0604020202020204" pitchFamily="34" charset="0"/>
                <a:cs typeface="Arial" panose="020B0604020202020204" pitchFamily="34" charset="0"/>
              </a:rPr>
              <a:t>, </a:t>
            </a:r>
            <a:r>
              <a:rPr lang="en-US" dirty="0" err="1">
                <a:effectLst/>
                <a:latin typeface="Arial" panose="020B0604020202020204" pitchFamily="34" charset="0"/>
                <a:cs typeface="Arial" panose="020B0604020202020204" pitchFamily="34" charset="0"/>
              </a:rPr>
              <a:t>tener</a:t>
            </a:r>
            <a:r>
              <a:rPr lang="en-US" dirty="0">
                <a:effectLst/>
                <a:latin typeface="Arial" panose="020B0604020202020204" pitchFamily="34" charset="0"/>
                <a:cs typeface="Arial" panose="020B0604020202020204" pitchFamily="34" charset="0"/>
              </a:rPr>
              <a:t> un </a:t>
            </a:r>
            <a:r>
              <a:rPr lang="en-US" dirty="0" err="1">
                <a:effectLst/>
                <a:latin typeface="Arial" panose="020B0604020202020204" pitchFamily="34" charset="0"/>
                <a:cs typeface="Arial" panose="020B0604020202020204" pitchFamily="34" charset="0"/>
              </a:rPr>
              <a:t>servidor</a:t>
            </a:r>
            <a:r>
              <a:rPr lang="en-US" dirty="0">
                <a:effectLst/>
                <a:latin typeface="Arial" panose="020B0604020202020204" pitchFamily="34" charset="0"/>
                <a:cs typeface="Arial" panose="020B0604020202020204" pitchFamily="34" charset="0"/>
              </a:rPr>
              <a:t> </a:t>
            </a:r>
            <a:r>
              <a:rPr lang="en-US" dirty="0" err="1">
                <a:effectLst/>
                <a:latin typeface="Arial" panose="020B0604020202020204" pitchFamily="34" charset="0"/>
                <a:cs typeface="Arial" panose="020B0604020202020204" pitchFamily="34" charset="0"/>
              </a:rPr>
              <a:t>en</a:t>
            </a:r>
            <a:r>
              <a:rPr lang="en-US" dirty="0">
                <a:effectLst/>
                <a:latin typeface="Arial" panose="020B0604020202020204" pitchFamily="34" charset="0"/>
                <a:cs typeface="Arial" panose="020B0604020202020204" pitchFamily="34" charset="0"/>
              </a:rPr>
              <a:t> el </a:t>
            </a:r>
            <a:r>
              <a:rPr lang="en-US" dirty="0" err="1">
                <a:effectLst/>
                <a:latin typeface="Arial" panose="020B0604020202020204" pitchFamily="34" charset="0"/>
                <a:cs typeface="Arial" panose="020B0604020202020204" pitchFamily="34" charset="0"/>
              </a:rPr>
              <a:t>equipo</a:t>
            </a:r>
            <a:r>
              <a:rPr lang="en-US" dirty="0">
                <a:effectLst/>
                <a:latin typeface="Arial" panose="020B0604020202020204" pitchFamily="34" charset="0"/>
                <a:cs typeface="Arial" panose="020B0604020202020204" pitchFamily="34" charset="0"/>
              </a:rPr>
              <a:t> </a:t>
            </a:r>
            <a:r>
              <a:rPr lang="en-US" dirty="0" err="1">
                <a:effectLst/>
                <a:latin typeface="Arial" panose="020B0604020202020204" pitchFamily="34" charset="0"/>
                <a:cs typeface="Arial" panose="020B0604020202020204" pitchFamily="34" charset="0"/>
              </a:rPr>
              <a:t>ofrece</a:t>
            </a:r>
            <a:r>
              <a:rPr lang="en-US" dirty="0">
                <a:effectLst/>
                <a:latin typeface="Arial" panose="020B0604020202020204" pitchFamily="34" charset="0"/>
                <a:cs typeface="Arial" panose="020B0604020202020204" pitchFamily="34" charset="0"/>
              </a:rPr>
              <a:t> </a:t>
            </a:r>
            <a:r>
              <a:rPr lang="en-US" dirty="0" err="1">
                <a:effectLst/>
                <a:latin typeface="Arial" panose="020B0604020202020204" pitchFamily="34" charset="0"/>
                <a:cs typeface="Arial" panose="020B0604020202020204" pitchFamily="34" charset="0"/>
              </a:rPr>
              <a:t>varias</a:t>
            </a:r>
            <a:r>
              <a:rPr lang="en-US" dirty="0">
                <a:effectLst/>
                <a:latin typeface="Arial" panose="020B0604020202020204" pitchFamily="34" charset="0"/>
                <a:cs typeface="Arial" panose="020B0604020202020204" pitchFamily="34" charset="0"/>
              </a:rPr>
              <a:t> </a:t>
            </a:r>
            <a:r>
              <a:rPr lang="en-US" dirty="0" err="1">
                <a:effectLst/>
                <a:latin typeface="Arial" panose="020B0604020202020204" pitchFamily="34" charset="0"/>
                <a:cs typeface="Arial" panose="020B0604020202020204" pitchFamily="34" charset="0"/>
              </a:rPr>
              <a:t>ventajas</a:t>
            </a:r>
            <a:r>
              <a:rPr lang="en-US" dirty="0">
                <a:effectLst/>
                <a:latin typeface="Arial" panose="020B0604020202020204" pitchFamily="34" charset="0"/>
                <a:cs typeface="Arial" panose="020B0604020202020204" pitchFamily="34" charset="0"/>
              </a:rPr>
              <a:t>:</a:t>
            </a:r>
          </a:p>
          <a:p>
            <a:pPr marL="285750" indent="-182880" defTabSz="914400">
              <a:lnSpc>
                <a:spcPct val="110000"/>
              </a:lnSpc>
              <a:buClr>
                <a:schemeClr val="accent2"/>
              </a:buClr>
              <a:buSzPct val="85000"/>
              <a:buFont typeface="Wingdings" pitchFamily="2" charset="2"/>
              <a:buChar char="§"/>
            </a:pPr>
            <a:br>
              <a:rPr lang="en-US" dirty="0">
                <a:effectLst/>
                <a:latin typeface="Arial" panose="020B0604020202020204" pitchFamily="34" charset="0"/>
                <a:cs typeface="Arial" panose="020B0604020202020204" pitchFamily="34" charset="0"/>
              </a:rPr>
            </a:br>
            <a:r>
              <a:rPr lang="en-US" dirty="0">
                <a:effectLst/>
                <a:latin typeface="Arial" panose="020B0604020202020204" pitchFamily="34" charset="0"/>
                <a:cs typeface="Arial" panose="020B0604020202020204" pitchFamily="34" charset="0"/>
              </a:rPr>
              <a:t>1- </a:t>
            </a:r>
            <a:r>
              <a:rPr lang="en-US" dirty="0" err="1">
                <a:effectLst/>
                <a:latin typeface="Arial" panose="020B0604020202020204" pitchFamily="34" charset="0"/>
                <a:cs typeface="Arial" panose="020B0604020202020204" pitchFamily="34" charset="0"/>
              </a:rPr>
              <a:t>Permite</a:t>
            </a:r>
            <a:r>
              <a:rPr lang="en-US" dirty="0">
                <a:effectLst/>
                <a:latin typeface="Arial" panose="020B0604020202020204" pitchFamily="34" charset="0"/>
                <a:cs typeface="Arial" panose="020B0604020202020204" pitchFamily="34" charset="0"/>
              </a:rPr>
              <a:t> acceder a </a:t>
            </a:r>
            <a:r>
              <a:rPr lang="en-US" dirty="0" err="1">
                <a:effectLst/>
                <a:latin typeface="Arial" panose="020B0604020202020204" pitchFamily="34" charset="0"/>
                <a:cs typeface="Arial" panose="020B0604020202020204" pitchFamily="34" charset="0"/>
              </a:rPr>
              <a:t>páginas</a:t>
            </a:r>
            <a:r>
              <a:rPr lang="en-US" dirty="0">
                <a:effectLst/>
                <a:latin typeface="Arial" panose="020B0604020202020204" pitchFamily="34" charset="0"/>
                <a:cs typeface="Arial" panose="020B0604020202020204" pitchFamily="34" charset="0"/>
              </a:rPr>
              <a:t> y sitios </a:t>
            </a:r>
            <a:r>
              <a:rPr lang="en-US" dirty="0" err="1">
                <a:effectLst/>
                <a:latin typeface="Arial" panose="020B0604020202020204" pitchFamily="34" charset="0"/>
                <a:cs typeface="Arial" panose="020B0604020202020204" pitchFamily="34" charset="0"/>
              </a:rPr>
              <a:t>guardados</a:t>
            </a:r>
            <a:r>
              <a:rPr lang="en-US" dirty="0">
                <a:effectLst/>
                <a:latin typeface="Arial" panose="020B0604020202020204" pitchFamily="34" charset="0"/>
                <a:cs typeface="Arial" panose="020B0604020202020204" pitchFamily="34" charset="0"/>
              </a:rPr>
              <a:t> </a:t>
            </a:r>
            <a:r>
              <a:rPr lang="en-US" dirty="0" err="1">
                <a:effectLst/>
                <a:latin typeface="Arial" panose="020B0604020202020204" pitchFamily="34" charset="0"/>
                <a:cs typeface="Arial" panose="020B0604020202020204" pitchFamily="34" charset="0"/>
              </a:rPr>
              <a:t>en</a:t>
            </a:r>
            <a:r>
              <a:rPr lang="en-US" dirty="0">
                <a:effectLst/>
                <a:latin typeface="Arial" panose="020B0604020202020204" pitchFamily="34" charset="0"/>
                <a:cs typeface="Arial" panose="020B0604020202020204" pitchFamily="34" charset="0"/>
              </a:rPr>
              <a:t> el </a:t>
            </a:r>
            <a:r>
              <a:rPr lang="en-US" dirty="0" err="1">
                <a:effectLst/>
                <a:latin typeface="Arial" panose="020B0604020202020204" pitchFamily="34" charset="0"/>
                <a:cs typeface="Arial" panose="020B0604020202020204" pitchFamily="34" charset="0"/>
              </a:rPr>
              <a:t>equipo</a:t>
            </a:r>
            <a:r>
              <a:rPr lang="en-US" dirty="0">
                <a:effectLst/>
                <a:latin typeface="Arial" panose="020B0604020202020204" pitchFamily="34" charset="0"/>
                <a:cs typeface="Arial" panose="020B0604020202020204" pitchFamily="34" charset="0"/>
              </a:rPr>
              <a:t> que </a:t>
            </a:r>
            <a:r>
              <a:rPr lang="en-US" dirty="0" err="1">
                <a:effectLst/>
                <a:latin typeface="Arial" panose="020B0604020202020204" pitchFamily="34" charset="0"/>
                <a:cs typeface="Arial" panose="020B0604020202020204" pitchFamily="34" charset="0"/>
              </a:rPr>
              <a:t>necesitamos</a:t>
            </a:r>
            <a:r>
              <a:rPr lang="en-US" dirty="0">
                <a:effectLst/>
                <a:latin typeface="Arial" panose="020B0604020202020204" pitchFamily="34" charset="0"/>
                <a:cs typeface="Arial" panose="020B0604020202020204" pitchFamily="34" charset="0"/>
              </a:rPr>
              <a:t> </a:t>
            </a:r>
            <a:r>
              <a:rPr lang="en-US" dirty="0" err="1">
                <a:effectLst/>
                <a:latin typeface="Arial" panose="020B0604020202020204" pitchFamily="34" charset="0"/>
                <a:cs typeface="Arial" panose="020B0604020202020204" pitchFamily="34" charset="0"/>
              </a:rPr>
              <a:t>consultar</a:t>
            </a:r>
            <a:r>
              <a:rPr lang="en-US" dirty="0">
                <a:effectLst/>
                <a:latin typeface="Arial" panose="020B0604020202020204" pitchFamily="34" charset="0"/>
                <a:cs typeface="Arial" panose="020B0604020202020204" pitchFamily="34" charset="0"/>
              </a:rPr>
              <a:t> </a:t>
            </a:r>
            <a:r>
              <a:rPr lang="en-US" dirty="0" err="1">
                <a:effectLst/>
                <a:latin typeface="Arial" panose="020B0604020202020204" pitchFamily="34" charset="0"/>
                <a:cs typeface="Arial" panose="020B0604020202020204" pitchFamily="34" charset="0"/>
              </a:rPr>
              <a:t>frecuentemente</a:t>
            </a:r>
            <a:r>
              <a:rPr lang="en-US" dirty="0">
                <a:effectLst/>
                <a:latin typeface="Arial" panose="020B0604020202020204" pitchFamily="34" charset="0"/>
                <a:cs typeface="Arial" panose="020B0604020202020204" pitchFamily="34" charset="0"/>
              </a:rPr>
              <a:t>, de la </a:t>
            </a:r>
            <a:r>
              <a:rPr lang="en-US" dirty="0" err="1">
                <a:effectLst/>
                <a:latin typeface="Arial" panose="020B0604020202020204" pitchFamily="34" charset="0"/>
                <a:cs typeface="Arial" panose="020B0604020202020204" pitchFamily="34" charset="0"/>
              </a:rPr>
              <a:t>misma</a:t>
            </a:r>
            <a:r>
              <a:rPr lang="en-US" dirty="0">
                <a:effectLst/>
                <a:latin typeface="Arial" panose="020B0604020202020204" pitchFamily="34" charset="0"/>
                <a:cs typeface="Arial" panose="020B0604020202020204" pitchFamily="34" charset="0"/>
              </a:rPr>
              <a:t> </a:t>
            </a:r>
            <a:r>
              <a:rPr lang="en-US" dirty="0" err="1">
                <a:effectLst/>
                <a:latin typeface="Arial" panose="020B0604020202020204" pitchFamily="34" charset="0"/>
                <a:cs typeface="Arial" panose="020B0604020202020204" pitchFamily="34" charset="0"/>
              </a:rPr>
              <a:t>manera</a:t>
            </a:r>
            <a:r>
              <a:rPr lang="en-US" dirty="0">
                <a:effectLst/>
                <a:latin typeface="Arial" panose="020B0604020202020204" pitchFamily="34" charset="0"/>
                <a:cs typeface="Arial" panose="020B0604020202020204" pitchFamily="34" charset="0"/>
              </a:rPr>
              <a:t> que lo </a:t>
            </a:r>
            <a:r>
              <a:rPr lang="en-US" dirty="0" err="1">
                <a:effectLst/>
                <a:latin typeface="Arial" panose="020B0604020202020204" pitchFamily="34" charset="0"/>
                <a:cs typeface="Arial" panose="020B0604020202020204" pitchFamily="34" charset="0"/>
              </a:rPr>
              <a:t>hacemos</a:t>
            </a:r>
            <a:r>
              <a:rPr lang="en-US" dirty="0">
                <a:effectLst/>
                <a:latin typeface="Arial" panose="020B0604020202020204" pitchFamily="34" charset="0"/>
                <a:cs typeface="Arial" panose="020B0604020202020204" pitchFamily="34" charset="0"/>
              </a:rPr>
              <a:t> </a:t>
            </a:r>
            <a:r>
              <a:rPr lang="en-US" dirty="0" err="1">
                <a:effectLst/>
                <a:latin typeface="Arial" panose="020B0604020202020204" pitchFamily="34" charset="0"/>
                <a:cs typeface="Arial" panose="020B0604020202020204" pitchFamily="34" charset="0"/>
              </a:rPr>
              <a:t>en</a:t>
            </a:r>
            <a:r>
              <a:rPr lang="en-US" dirty="0">
                <a:effectLst/>
                <a:latin typeface="Arial" panose="020B0604020202020204" pitchFamily="34" charset="0"/>
                <a:cs typeface="Arial" panose="020B0604020202020204" pitchFamily="34" charset="0"/>
              </a:rPr>
              <a:t> internet </a:t>
            </a:r>
            <a:r>
              <a:rPr lang="en-US" dirty="0" err="1">
                <a:effectLst/>
                <a:latin typeface="Arial" panose="020B0604020202020204" pitchFamily="34" charset="0"/>
                <a:cs typeface="Arial" panose="020B0604020202020204" pitchFamily="34" charset="0"/>
              </a:rPr>
              <a:t>pero</a:t>
            </a:r>
            <a:r>
              <a:rPr lang="en-US" dirty="0">
                <a:effectLst/>
                <a:latin typeface="Arial" panose="020B0604020202020204" pitchFamily="34" charset="0"/>
                <a:cs typeface="Arial" panose="020B0604020202020204" pitchFamily="34" charset="0"/>
              </a:rPr>
              <a:t> sin </a:t>
            </a:r>
            <a:r>
              <a:rPr lang="en-US" dirty="0" err="1">
                <a:effectLst/>
                <a:latin typeface="Arial" panose="020B0604020202020204" pitchFamily="34" charset="0"/>
                <a:cs typeface="Arial" panose="020B0604020202020204" pitchFamily="34" charset="0"/>
              </a:rPr>
              <a:t>necesidad</a:t>
            </a:r>
            <a:r>
              <a:rPr lang="en-US" dirty="0">
                <a:effectLst/>
                <a:latin typeface="Arial" panose="020B0604020202020204" pitchFamily="34" charset="0"/>
                <a:cs typeface="Arial" panose="020B0604020202020204" pitchFamily="34" charset="0"/>
              </a:rPr>
              <a:t> de </a:t>
            </a:r>
            <a:r>
              <a:rPr lang="en-US" dirty="0" err="1">
                <a:effectLst/>
                <a:latin typeface="Arial" panose="020B0604020202020204" pitchFamily="34" charset="0"/>
                <a:cs typeface="Arial" panose="020B0604020202020204" pitchFamily="34" charset="0"/>
              </a:rPr>
              <a:t>conectarnos</a:t>
            </a:r>
            <a:r>
              <a:rPr lang="en-US" dirty="0">
                <a:effectLst/>
                <a:latin typeface="Arial" panose="020B0604020202020204" pitchFamily="34" charset="0"/>
                <a:cs typeface="Arial" panose="020B0604020202020204" pitchFamily="34" charset="0"/>
              </a:rPr>
              <a:t> a la red.</a:t>
            </a:r>
          </a:p>
          <a:p>
            <a:pPr marL="285750" indent="-182880" defTabSz="914400">
              <a:lnSpc>
                <a:spcPct val="110000"/>
              </a:lnSpc>
              <a:buClr>
                <a:schemeClr val="accent2"/>
              </a:buClr>
              <a:buSzPct val="85000"/>
              <a:buFont typeface="Wingdings" pitchFamily="2" charset="2"/>
              <a:buChar char="§"/>
            </a:pPr>
            <a:br>
              <a:rPr lang="en-US" dirty="0">
                <a:effectLst/>
                <a:latin typeface="Arial" panose="020B0604020202020204" pitchFamily="34" charset="0"/>
                <a:cs typeface="Arial" panose="020B0604020202020204" pitchFamily="34" charset="0"/>
              </a:rPr>
            </a:br>
            <a:r>
              <a:rPr lang="en-US" dirty="0">
                <a:effectLst/>
                <a:latin typeface="Arial" panose="020B0604020202020204" pitchFamily="34" charset="0"/>
                <a:cs typeface="Arial" panose="020B0604020202020204" pitchFamily="34" charset="0"/>
              </a:rPr>
              <a:t>2- </a:t>
            </a:r>
            <a:r>
              <a:rPr lang="en-US" dirty="0" err="1">
                <a:effectLst/>
                <a:latin typeface="Arial" panose="020B0604020202020204" pitchFamily="34" charset="0"/>
                <a:cs typeface="Arial" panose="020B0604020202020204" pitchFamily="34" charset="0"/>
              </a:rPr>
              <a:t>Permite</a:t>
            </a:r>
            <a:r>
              <a:rPr lang="en-US" dirty="0">
                <a:effectLst/>
                <a:latin typeface="Arial" panose="020B0604020202020204" pitchFamily="34" charset="0"/>
                <a:cs typeface="Arial" panose="020B0604020202020204" pitchFamily="34" charset="0"/>
              </a:rPr>
              <a:t> </a:t>
            </a:r>
            <a:r>
              <a:rPr lang="en-US" dirty="0" err="1">
                <a:effectLst/>
                <a:latin typeface="Arial" panose="020B0604020202020204" pitchFamily="34" charset="0"/>
                <a:cs typeface="Arial" panose="020B0604020202020204" pitchFamily="34" charset="0"/>
              </a:rPr>
              <a:t>probar</a:t>
            </a:r>
            <a:r>
              <a:rPr lang="en-US" dirty="0">
                <a:effectLst/>
                <a:latin typeface="Arial" panose="020B0604020202020204" pitchFamily="34" charset="0"/>
                <a:cs typeface="Arial" panose="020B0604020202020204" pitchFamily="34" charset="0"/>
              </a:rPr>
              <a:t> </a:t>
            </a:r>
            <a:r>
              <a:rPr lang="en-US" dirty="0" err="1">
                <a:effectLst/>
                <a:latin typeface="Arial" panose="020B0604020202020204" pitchFamily="34" charset="0"/>
                <a:cs typeface="Arial" panose="020B0604020202020204" pitchFamily="34" charset="0"/>
              </a:rPr>
              <a:t>paginas</a:t>
            </a:r>
            <a:r>
              <a:rPr lang="en-US" dirty="0">
                <a:effectLst/>
                <a:latin typeface="Arial" panose="020B0604020202020204" pitchFamily="34" charset="0"/>
                <a:cs typeface="Arial" panose="020B0604020202020204" pitchFamily="34" charset="0"/>
              </a:rPr>
              <a:t> antes de </a:t>
            </a:r>
            <a:r>
              <a:rPr lang="en-US" dirty="0" err="1">
                <a:effectLst/>
                <a:latin typeface="Arial" panose="020B0604020202020204" pitchFamily="34" charset="0"/>
                <a:cs typeface="Arial" panose="020B0604020202020204" pitchFamily="34" charset="0"/>
              </a:rPr>
              <a:t>subirlas</a:t>
            </a:r>
            <a:r>
              <a:rPr lang="en-US" dirty="0">
                <a:effectLst/>
                <a:latin typeface="Arial" panose="020B0604020202020204" pitchFamily="34" charset="0"/>
                <a:cs typeface="Arial" panose="020B0604020202020204" pitchFamily="34" charset="0"/>
              </a:rPr>
              <a:t> a un </a:t>
            </a:r>
            <a:r>
              <a:rPr lang="en-US" dirty="0" err="1">
                <a:effectLst/>
                <a:latin typeface="Arial" panose="020B0604020202020204" pitchFamily="34" charset="0"/>
                <a:cs typeface="Arial" panose="020B0604020202020204" pitchFamily="34" charset="0"/>
              </a:rPr>
              <a:t>servidor</a:t>
            </a:r>
            <a:r>
              <a:rPr lang="en-US" dirty="0">
                <a:effectLst/>
                <a:latin typeface="Arial" panose="020B0604020202020204" pitchFamily="34" charset="0"/>
                <a:cs typeface="Arial" panose="020B0604020202020204" pitchFamily="34" charset="0"/>
              </a:rPr>
              <a:t> de internet y </a:t>
            </a:r>
            <a:r>
              <a:rPr lang="en-US" dirty="0" err="1">
                <a:effectLst/>
                <a:latin typeface="Arial" panose="020B0604020202020204" pitchFamily="34" charset="0"/>
                <a:cs typeface="Arial" panose="020B0604020202020204" pitchFamily="34" charset="0"/>
              </a:rPr>
              <a:t>comprobar</a:t>
            </a:r>
            <a:r>
              <a:rPr lang="en-US" dirty="0">
                <a:effectLst/>
                <a:latin typeface="Arial" panose="020B0604020202020204" pitchFamily="34" charset="0"/>
                <a:cs typeface="Arial" panose="020B0604020202020204" pitchFamily="34" charset="0"/>
              </a:rPr>
              <a:t> </a:t>
            </a:r>
            <a:r>
              <a:rPr lang="en-US" dirty="0" err="1">
                <a:effectLst/>
                <a:latin typeface="Arial" panose="020B0604020202020204" pitchFamily="34" charset="0"/>
                <a:cs typeface="Arial" panose="020B0604020202020204" pitchFamily="34" charset="0"/>
              </a:rPr>
              <a:t>exactamente</a:t>
            </a:r>
            <a:r>
              <a:rPr lang="en-US" dirty="0">
                <a:effectLst/>
                <a:latin typeface="Arial" panose="020B0604020202020204" pitchFamily="34" charset="0"/>
                <a:cs typeface="Arial" panose="020B0604020202020204" pitchFamily="34" charset="0"/>
              </a:rPr>
              <a:t> </a:t>
            </a:r>
            <a:r>
              <a:rPr lang="en-US" dirty="0" err="1">
                <a:effectLst/>
                <a:latin typeface="Arial" panose="020B0604020202020204" pitchFamily="34" charset="0"/>
                <a:cs typeface="Arial" panose="020B0604020202020204" pitchFamily="34" charset="0"/>
              </a:rPr>
              <a:t>su</a:t>
            </a:r>
            <a:r>
              <a:rPr lang="en-US" dirty="0">
                <a:effectLst/>
                <a:latin typeface="Arial" panose="020B0604020202020204" pitchFamily="34" charset="0"/>
                <a:cs typeface="Arial" panose="020B0604020202020204" pitchFamily="34" charset="0"/>
              </a:rPr>
              <a:t> </a:t>
            </a:r>
            <a:r>
              <a:rPr lang="en-US" dirty="0" err="1">
                <a:effectLst/>
                <a:latin typeface="Arial" panose="020B0604020202020204" pitchFamily="34" charset="0"/>
                <a:cs typeface="Arial" panose="020B0604020202020204" pitchFamily="34" charset="0"/>
              </a:rPr>
              <a:t>funcionamiento</a:t>
            </a:r>
            <a:r>
              <a:rPr lang="en-US" dirty="0">
                <a:effectLst/>
                <a:latin typeface="Arial" panose="020B0604020202020204" pitchFamily="34" charset="0"/>
                <a:cs typeface="Arial" panose="020B0604020202020204" pitchFamily="34" charset="0"/>
              </a:rPr>
              <a:t>, indispensable y </a:t>
            </a:r>
            <a:r>
              <a:rPr lang="en-US" dirty="0" err="1">
                <a:effectLst/>
                <a:latin typeface="Arial" panose="020B0604020202020204" pitchFamily="34" charset="0"/>
                <a:cs typeface="Arial" panose="020B0604020202020204" pitchFamily="34" charset="0"/>
              </a:rPr>
              <a:t>útil</a:t>
            </a:r>
            <a:r>
              <a:rPr lang="en-US" dirty="0">
                <a:effectLst/>
                <a:latin typeface="Arial" panose="020B0604020202020204" pitchFamily="34" charset="0"/>
                <a:cs typeface="Arial" panose="020B0604020202020204" pitchFamily="34" charset="0"/>
              </a:rPr>
              <a:t> para </a:t>
            </a:r>
            <a:r>
              <a:rPr lang="en-US" dirty="0" err="1">
                <a:effectLst/>
                <a:latin typeface="Arial" panose="020B0604020202020204" pitchFamily="34" charset="0"/>
                <a:cs typeface="Arial" panose="020B0604020202020204" pitchFamily="34" charset="0"/>
              </a:rPr>
              <a:t>publicadores</a:t>
            </a:r>
            <a:r>
              <a:rPr lang="en-US" dirty="0">
                <a:effectLst/>
                <a:latin typeface="Arial" panose="020B0604020202020204" pitchFamily="34" charset="0"/>
                <a:cs typeface="Arial" panose="020B0604020202020204" pitchFamily="34" charset="0"/>
              </a:rPr>
              <a:t> de </a:t>
            </a:r>
            <a:r>
              <a:rPr lang="en-US" dirty="0" err="1">
                <a:effectLst/>
                <a:latin typeface="Arial" panose="020B0604020202020204" pitchFamily="34" charset="0"/>
                <a:cs typeface="Arial" panose="020B0604020202020204" pitchFamily="34" charset="0"/>
              </a:rPr>
              <a:t>contenido</a:t>
            </a:r>
            <a:r>
              <a:rPr lang="en-US" dirty="0">
                <a:effectLst/>
                <a:latin typeface="Arial" panose="020B0604020202020204" pitchFamily="34" charset="0"/>
                <a:cs typeface="Arial" panose="020B0604020202020204" pitchFamily="34" charset="0"/>
              </a:rPr>
              <a:t>.</a:t>
            </a:r>
            <a:br>
              <a:rPr lang="en-US" sz="1500" dirty="0">
                <a:effectLst/>
              </a:rPr>
            </a:br>
            <a:endParaRPr lang="en-US" sz="1500" dirty="0"/>
          </a:p>
        </p:txBody>
      </p:sp>
      <p:grpSp>
        <p:nvGrpSpPr>
          <p:cNvPr id="15" name="Group 14">
            <a:extLst>
              <a:ext uri="{FF2B5EF4-FFF2-40B4-BE49-F238E27FC236}">
                <a16:creationId xmlns:a16="http://schemas.microsoft.com/office/drawing/2014/main" id="{762BB214-7D96-4929-9919-F629AD8AAA0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16" name="Oval 15">
              <a:extLst>
                <a:ext uri="{FF2B5EF4-FFF2-40B4-BE49-F238E27FC236}">
                  <a16:creationId xmlns:a16="http://schemas.microsoft.com/office/drawing/2014/main" id="{685CD760-BC0D-4662-BC76-F3F722D076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2">
                <a:duotone>
                  <a:schemeClr val="accent2">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7" name="Oval 16">
              <a:extLst>
                <a:ext uri="{FF2B5EF4-FFF2-40B4-BE49-F238E27FC236}">
                  <a16:creationId xmlns:a16="http://schemas.microsoft.com/office/drawing/2014/main" id="{955ACAAE-0428-4CDE-B6E8-C50865B298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Tree>
    <p:extLst>
      <p:ext uri="{BB962C8B-B14F-4D97-AF65-F5344CB8AC3E}">
        <p14:creationId xmlns:p14="http://schemas.microsoft.com/office/powerpoint/2010/main" val="345100194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DC1CB7DF-FDDD-4A51-ADF4-D03879B36A18}"/>
              </a:ext>
            </a:extLst>
          </p:cNvPr>
          <p:cNvSpPr txBox="1"/>
          <p:nvPr/>
        </p:nvSpPr>
        <p:spPr>
          <a:xfrm>
            <a:off x="716280" y="625053"/>
            <a:ext cx="6100354" cy="2912592"/>
          </a:xfrm>
          <a:prstGeom prst="rect">
            <a:avLst/>
          </a:prstGeom>
          <a:noFill/>
        </p:spPr>
        <p:txBody>
          <a:bodyPr wrap="square">
            <a:spAutoFit/>
          </a:bodyPr>
          <a:lstStyle/>
          <a:p>
            <a:pPr>
              <a:lnSpc>
                <a:spcPts val="2250"/>
              </a:lnSpc>
              <a:spcAft>
                <a:spcPts val="800"/>
              </a:spcAft>
            </a:pPr>
            <a:r>
              <a:rPr lang="es-ES" sz="28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Ventajas de utilizar el servidor Internet Information Services</a:t>
            </a:r>
            <a:endParaRPr lang="es-ES" sz="1200"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2100"/>
              </a:lnSpc>
              <a:spcAft>
                <a:spcPts val="800"/>
              </a:spcAft>
            </a:pPr>
            <a:br>
              <a:rPr lang="es-ES" sz="1800" dirty="0">
                <a:solidFill>
                  <a:srgbClr val="333333"/>
                </a:solidFill>
                <a:effectLst/>
                <a:latin typeface="Arial" panose="020B0604020202020204" pitchFamily="34" charset="0"/>
                <a:ea typeface="Times New Roman" panose="02020603050405020304" pitchFamily="18" charset="0"/>
                <a:cs typeface="Times New Roman" panose="02020603050405020304" pitchFamily="18" charset="0"/>
              </a:rPr>
            </a:br>
            <a:r>
              <a:rPr lang="es-ES" sz="1800" dirty="0">
                <a:solidFill>
                  <a:srgbClr val="333333"/>
                </a:solidFill>
                <a:effectLst/>
                <a:latin typeface="Arial" panose="020B0604020202020204" pitchFamily="34" charset="0"/>
                <a:ea typeface="Times New Roman" panose="02020603050405020304" pitchFamily="18" charset="0"/>
                <a:cs typeface="Times New Roman" panose="02020603050405020304" pitchFamily="18" charset="0"/>
              </a:rPr>
              <a:t>Existen varios servidores web, indudablemente el más conocido y popular de ellos es Apache.</a:t>
            </a:r>
            <a:br>
              <a:rPr lang="es-ES" sz="1800" dirty="0">
                <a:solidFill>
                  <a:srgbClr val="333333"/>
                </a:solidFill>
                <a:effectLst/>
                <a:latin typeface="Arial" panose="020B0604020202020204" pitchFamily="34" charset="0"/>
                <a:ea typeface="Times New Roman" panose="02020603050405020304" pitchFamily="18" charset="0"/>
                <a:cs typeface="Times New Roman" panose="02020603050405020304" pitchFamily="18" charset="0"/>
              </a:rPr>
            </a:br>
            <a:br>
              <a:rPr lang="es-ES" sz="1800" dirty="0">
                <a:solidFill>
                  <a:srgbClr val="333333"/>
                </a:solidFill>
                <a:effectLst/>
                <a:latin typeface="Arial" panose="020B0604020202020204" pitchFamily="34" charset="0"/>
                <a:ea typeface="Times New Roman" panose="02020603050405020304" pitchFamily="18" charset="0"/>
                <a:cs typeface="Times New Roman" panose="02020603050405020304" pitchFamily="18" charset="0"/>
              </a:rPr>
            </a:br>
            <a:r>
              <a:rPr lang="es-ES" sz="1800" dirty="0">
                <a:solidFill>
                  <a:srgbClr val="333333"/>
                </a:solidFill>
                <a:effectLst/>
                <a:latin typeface="Arial" panose="020B0604020202020204" pitchFamily="34" charset="0"/>
                <a:ea typeface="Times New Roman" panose="02020603050405020304" pitchFamily="18" charset="0"/>
                <a:cs typeface="Times New Roman" panose="02020603050405020304" pitchFamily="18" charset="0"/>
              </a:rPr>
              <a:t>La gran ventaja del servidor IIS es su facilidad de instalación, configuración y uso, lo que lo hace ideal para el usuario común sin ningún conocimiento avanzado.</a:t>
            </a:r>
            <a:br>
              <a:rPr lang="es-ES" sz="1800" dirty="0">
                <a:solidFill>
                  <a:srgbClr val="333333"/>
                </a:solidFill>
                <a:effectLst/>
                <a:latin typeface="Arial" panose="020B0604020202020204" pitchFamily="34" charset="0"/>
                <a:ea typeface="Times New Roman" panose="02020603050405020304" pitchFamily="18" charset="0"/>
                <a:cs typeface="Times New Roman" panose="02020603050405020304" pitchFamily="18" charset="0"/>
              </a:rPr>
            </a:br>
            <a:endParaRPr lang="es-ES" sz="12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2" descr="Cómo instalar un servidor web en tu ordenador con XAMPP | Tecnología -  ComputerHoy.com">
            <a:extLst>
              <a:ext uri="{FF2B5EF4-FFF2-40B4-BE49-F238E27FC236}">
                <a16:creationId xmlns:a16="http://schemas.microsoft.com/office/drawing/2014/main" id="{B9C0C7C1-9233-4164-9BCD-29560E331BF8}"/>
              </a:ext>
            </a:extLst>
          </p:cNvPr>
          <p:cNvPicPr>
            <a:picLocks noChangeAspect="1" noChangeArrowheads="1"/>
          </p:cNvPicPr>
          <p:nvPr/>
        </p:nvPicPr>
        <p:blipFill>
          <a:blip r:embed="rId2">
            <a:alphaModFix amt="20000"/>
            <a:extLst>
              <a:ext uri="{28A0092B-C50C-407E-A947-70E740481C1C}">
                <a14:useLocalDpi xmlns:a14="http://schemas.microsoft.com/office/drawing/2010/main" val="0"/>
              </a:ext>
            </a:extLst>
          </a:blip>
          <a:srcRect/>
          <a:stretch>
            <a:fillRect/>
          </a:stretch>
        </p:blipFill>
        <p:spPr bwMode="auto">
          <a:xfrm>
            <a:off x="243117" y="124560"/>
            <a:ext cx="11705766" cy="66088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436305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8AEB0D43-8A1B-4682-9F8F-990DE25A8A00}"/>
              </a:ext>
            </a:extLst>
          </p:cNvPr>
          <p:cNvSpPr>
            <a:spLocks noChangeArrowheads="1"/>
          </p:cNvSpPr>
          <p:nvPr/>
        </p:nvSpPr>
        <p:spPr bwMode="auto">
          <a:xfrm>
            <a:off x="184581" y="1246584"/>
            <a:ext cx="6597959" cy="4339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s-ES" sz="2200" b="0" i="0" u="none" strike="noStrike" cap="none" normalizeH="0" baseline="0" dirty="0">
                <a:ln>
                  <a:noFill/>
                </a:ln>
                <a:solidFill>
                  <a:srgbClr val="000000"/>
                </a:solidFill>
                <a:effectLst/>
                <a:latin typeface="Arial" panose="020B0604020202020204" pitchFamily="34" charset="0"/>
                <a:ea typeface="Times New Roman" panose="02020603050405020304" pitchFamily="18" charset="0"/>
                <a:cs typeface="Arial" panose="020B0604020202020204" pitchFamily="34" charset="0"/>
              </a:rPr>
              <a:t>C</a:t>
            </a:r>
            <a:r>
              <a:rPr kumimoji="0" lang="es-ES" altLang="es-ES" sz="2200" b="0" i="0" u="none" strike="noStrike" cap="none" normalizeH="0" baseline="0" dirty="0">
                <a:ln>
                  <a:noFill/>
                </a:ln>
                <a:solidFill>
                  <a:srgbClr val="000000"/>
                </a:solidFill>
                <a:effectLst/>
                <a:latin typeface="Calibri" panose="020F0502020204030204" pitchFamily="34" charset="0"/>
                <a:ea typeface="Times New Roman" panose="02020603050405020304" pitchFamily="18" charset="0"/>
                <a:cs typeface="Arial" panose="020B0604020202020204" pitchFamily="34" charset="0"/>
              </a:rPr>
              <a:t>ó</a:t>
            </a:r>
            <a:r>
              <a:rPr kumimoji="0" lang="es-ES" altLang="es-ES" sz="2200" b="0" i="0" u="none" strike="noStrike" cap="none" normalizeH="0" baseline="0" dirty="0">
                <a:ln>
                  <a:noFill/>
                </a:ln>
                <a:solidFill>
                  <a:srgbClr val="000000"/>
                </a:solidFill>
                <a:effectLst/>
                <a:latin typeface="Arial" panose="020B0604020202020204" pitchFamily="34" charset="0"/>
                <a:ea typeface="Times New Roman" panose="02020603050405020304" pitchFamily="18" charset="0"/>
                <a:cs typeface="Arial" panose="020B0604020202020204" pitchFamily="34" charset="0"/>
              </a:rPr>
              <a:t>mo instalar el servidor IIS en Windows?</a:t>
            </a:r>
          </a:p>
          <a:p>
            <a:pPr marL="0" marR="0" lvl="0" indent="0" algn="l" defTabSz="914400" rtl="0" eaLnBrk="0" fontAlgn="base" latinLnBrk="0" hangingPunct="0">
              <a:lnSpc>
                <a:spcPct val="100000"/>
              </a:lnSpc>
              <a:spcBef>
                <a:spcPct val="0"/>
              </a:spcBef>
              <a:spcAft>
                <a:spcPct val="0"/>
              </a:spcAft>
              <a:buClrTx/>
              <a:buSzTx/>
              <a:buFontTx/>
              <a:buNone/>
              <a:tabLst/>
            </a:pPr>
            <a:endParaRPr lang="es-ES" altLang="es-ES" sz="2200" dirty="0">
              <a:solidFill>
                <a:srgbClr val="000000"/>
              </a:solidFill>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s-ES" altLang="es-E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s-ES" altLang="es-ES" sz="1400" b="0" i="0" u="none" strike="noStrike" cap="none" normalizeH="0" baseline="0" dirty="0">
                <a:ln>
                  <a:noFill/>
                </a:ln>
                <a:solidFill>
                  <a:srgbClr val="333333"/>
                </a:solidFill>
                <a:effectLst/>
                <a:latin typeface="Arial" panose="020B0604020202020204" pitchFamily="34" charset="0"/>
                <a:ea typeface="Times New Roman" panose="02020603050405020304" pitchFamily="18" charset="0"/>
                <a:cs typeface="Arial" panose="020B0604020202020204" pitchFamily="34" charset="0"/>
              </a:rPr>
            </a:br>
            <a:r>
              <a:rPr kumimoji="0" lang="es-ES" altLang="es-ES" sz="1600" b="0" i="0" u="none" strike="noStrike" cap="none" normalizeH="0" baseline="0" dirty="0">
                <a:ln>
                  <a:noFill/>
                </a:ln>
                <a:solidFill>
                  <a:srgbClr val="333333"/>
                </a:solidFill>
                <a:effectLst/>
                <a:latin typeface="Arial" panose="020B0604020202020204" pitchFamily="34" charset="0"/>
                <a:ea typeface="Times New Roman" panose="02020603050405020304" pitchFamily="18" charset="0"/>
                <a:cs typeface="Arial" panose="020B0604020202020204" pitchFamily="34" charset="0"/>
              </a:rPr>
              <a:t>En las instalaciones de Windows los archivos necesarios para funcionar IIS están incluidos en el sistema, aunque no viene instalado el servidor de forma predeterminada.</a:t>
            </a:r>
            <a:br>
              <a:rPr kumimoji="0" lang="es-ES" altLang="es-ES" sz="1600" b="0" i="0" u="none" strike="noStrike" cap="none" normalizeH="0" baseline="0" dirty="0">
                <a:ln>
                  <a:noFill/>
                </a:ln>
                <a:solidFill>
                  <a:srgbClr val="333333"/>
                </a:solidFill>
                <a:effectLst/>
                <a:latin typeface="Arial" panose="020B0604020202020204" pitchFamily="34" charset="0"/>
                <a:ea typeface="Times New Roman" panose="02020603050405020304" pitchFamily="18" charset="0"/>
                <a:cs typeface="Arial" panose="020B0604020202020204" pitchFamily="34" charset="0"/>
              </a:rPr>
            </a:br>
            <a:r>
              <a:rPr kumimoji="0" lang="es-ES" altLang="es-ES" sz="1600" b="0" i="0" u="none" strike="noStrike" cap="none" normalizeH="0" baseline="0" dirty="0">
                <a:ln>
                  <a:noFill/>
                </a:ln>
                <a:solidFill>
                  <a:srgbClr val="333333"/>
                </a:solidFill>
                <a:effectLst/>
                <a:latin typeface="Arial" panose="020B0604020202020204" pitchFamily="34" charset="0"/>
                <a:ea typeface="Times New Roman" panose="02020603050405020304" pitchFamily="18" charset="0"/>
                <a:cs typeface="Arial" panose="020B0604020202020204" pitchFamily="34" charset="0"/>
              </a:rPr>
              <a:t>Es lógico ya que todos los usuarios no necesitan ni utilizan un servidor web.</a:t>
            </a:r>
            <a:br>
              <a:rPr kumimoji="0" lang="es-ES" altLang="es-ES" sz="1600" b="0" i="0" u="none" strike="noStrike" cap="none" normalizeH="0" baseline="0" dirty="0">
                <a:ln>
                  <a:noFill/>
                </a:ln>
                <a:solidFill>
                  <a:srgbClr val="333333"/>
                </a:solidFill>
                <a:effectLst/>
                <a:latin typeface="Arial" panose="020B0604020202020204" pitchFamily="34" charset="0"/>
                <a:ea typeface="Times New Roman" panose="02020603050405020304" pitchFamily="18" charset="0"/>
                <a:cs typeface="Arial" panose="020B0604020202020204" pitchFamily="34" charset="0"/>
              </a:rPr>
            </a:br>
            <a:r>
              <a:rPr kumimoji="0" lang="es-ES" altLang="es-ES" sz="1600" b="0" i="0" u="none" strike="noStrike" cap="none" normalizeH="0" baseline="0" dirty="0">
                <a:ln>
                  <a:noFill/>
                </a:ln>
                <a:solidFill>
                  <a:srgbClr val="333333"/>
                </a:solidFill>
                <a:effectLst/>
                <a:latin typeface="Arial" panose="020B0604020202020204" pitchFamily="34" charset="0"/>
                <a:ea typeface="Times New Roman" panose="02020603050405020304" pitchFamily="18" charset="0"/>
                <a:cs typeface="Arial" panose="020B0604020202020204" pitchFamily="34" charset="0"/>
              </a:rPr>
              <a:t>Windows 7 incluye la versión 7.5 y Windows 8 la numero 8.</a:t>
            </a:r>
            <a:br>
              <a:rPr kumimoji="0" lang="es-ES" altLang="es-ES" sz="1600" b="0" i="0" u="none" strike="noStrike" cap="none" normalizeH="0" baseline="0" dirty="0">
                <a:ln>
                  <a:noFill/>
                </a:ln>
                <a:solidFill>
                  <a:srgbClr val="333333"/>
                </a:solidFill>
                <a:effectLst/>
                <a:latin typeface="Arial" panose="020B0604020202020204" pitchFamily="34" charset="0"/>
                <a:ea typeface="Times New Roman" panose="02020603050405020304" pitchFamily="18" charset="0"/>
                <a:cs typeface="Arial" panose="020B0604020202020204" pitchFamily="34" charset="0"/>
              </a:rPr>
            </a:br>
            <a:r>
              <a:rPr kumimoji="0" lang="es-ES" altLang="es-ES" sz="1600" b="0" i="0" u="none" strike="noStrike" cap="none" normalizeH="0" baseline="0" dirty="0">
                <a:ln>
                  <a:noFill/>
                </a:ln>
                <a:solidFill>
                  <a:srgbClr val="333333"/>
                </a:solidFill>
                <a:effectLst/>
                <a:latin typeface="Arial" panose="020B0604020202020204" pitchFamily="34" charset="0"/>
                <a:ea typeface="Times New Roman" panose="02020603050405020304" pitchFamily="18" charset="0"/>
                <a:cs typeface="Arial" panose="020B0604020202020204" pitchFamily="34" charset="0"/>
              </a:rPr>
              <a:t>Para instalar IIS sigue los siguientes pasos:</a:t>
            </a:r>
          </a:p>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s-ES" sz="1600" b="0" i="0" u="none" strike="noStrike" cap="none" normalizeH="0" baseline="0" dirty="0">
                <a:ln>
                  <a:noFill/>
                </a:ln>
                <a:solidFill>
                  <a:srgbClr val="333333"/>
                </a:solidFill>
                <a:effectLst/>
                <a:latin typeface="Arial" panose="020B0604020202020204" pitchFamily="34" charset="0"/>
                <a:ea typeface="Times New Roman" panose="02020603050405020304" pitchFamily="18" charset="0"/>
                <a:cs typeface="Arial" panose="020B0604020202020204" pitchFamily="34" charset="0"/>
              </a:rPr>
              <a:t>• En el Panel de control abre "</a:t>
            </a:r>
            <a:r>
              <a:rPr kumimoji="0" lang="es-ES" altLang="es-ES" sz="1600" b="0" i="0" u="sng" strike="noStrike" cap="none" normalizeH="0" baseline="0" dirty="0">
                <a:ln>
                  <a:noFill/>
                </a:ln>
                <a:solidFill>
                  <a:srgbClr val="333333"/>
                </a:solidFill>
                <a:effectLst/>
                <a:latin typeface="Arial" panose="020B0604020202020204" pitchFamily="34" charset="0"/>
                <a:ea typeface="Times New Roman" panose="02020603050405020304" pitchFamily="18" charset="0"/>
                <a:cs typeface="Arial" panose="020B0604020202020204" pitchFamily="34" charset="0"/>
              </a:rPr>
              <a:t>Programas y características</a:t>
            </a:r>
            <a:r>
              <a:rPr kumimoji="0" lang="es-ES" altLang="es-ES" sz="1600" b="0" i="0" u="none" strike="noStrike" cap="none" normalizeH="0" baseline="0" dirty="0">
                <a:ln>
                  <a:noFill/>
                </a:ln>
                <a:solidFill>
                  <a:srgbClr val="333333"/>
                </a:solidFill>
                <a:effectLst/>
                <a:latin typeface="Arial" panose="020B0604020202020204" pitchFamily="34" charset="0"/>
                <a:ea typeface="Times New Roman" panose="02020603050405020304" pitchFamily="18" charset="0"/>
                <a:cs typeface="Arial" panose="020B0604020202020204" pitchFamily="34" charset="0"/>
              </a:rPr>
              <a:t>"</a:t>
            </a:r>
            <a:br>
              <a:rPr kumimoji="0" lang="es-ES" altLang="es-ES" sz="1600" b="0" i="0" u="none" strike="noStrike" cap="none" normalizeH="0" baseline="0" dirty="0">
                <a:ln>
                  <a:noFill/>
                </a:ln>
                <a:solidFill>
                  <a:srgbClr val="333333"/>
                </a:solidFill>
                <a:effectLst/>
                <a:latin typeface="Arial" panose="020B0604020202020204" pitchFamily="34" charset="0"/>
                <a:ea typeface="Times New Roman" panose="02020603050405020304" pitchFamily="18" charset="0"/>
                <a:cs typeface="Arial" panose="020B0604020202020204" pitchFamily="34" charset="0"/>
              </a:rPr>
            </a:br>
            <a:r>
              <a:rPr kumimoji="0" lang="es-ES" altLang="es-ES" sz="1600" b="0" i="0" u="none" strike="noStrike" cap="none" normalizeH="0" baseline="0" dirty="0">
                <a:ln>
                  <a:noFill/>
                </a:ln>
                <a:solidFill>
                  <a:srgbClr val="333333"/>
                </a:solidFill>
                <a:effectLst/>
                <a:latin typeface="Arial" panose="020B0604020202020204" pitchFamily="34" charset="0"/>
                <a:ea typeface="Times New Roman" panose="02020603050405020304" pitchFamily="18" charset="0"/>
                <a:cs typeface="Arial" panose="020B0604020202020204" pitchFamily="34" charset="0"/>
              </a:rPr>
              <a:t>• En el panel de la izquierda escoge: "Activar o desactivar las características de Windows".</a:t>
            </a:r>
            <a:br>
              <a:rPr kumimoji="0" lang="es-ES" altLang="es-ES" sz="1600" b="0" i="0" u="none" strike="noStrike" cap="none" normalizeH="0" baseline="0" dirty="0">
                <a:ln>
                  <a:noFill/>
                </a:ln>
                <a:solidFill>
                  <a:srgbClr val="333333"/>
                </a:solidFill>
                <a:effectLst/>
                <a:latin typeface="Arial" panose="020B0604020202020204" pitchFamily="34" charset="0"/>
                <a:ea typeface="Times New Roman" panose="02020603050405020304" pitchFamily="18" charset="0"/>
                <a:cs typeface="Arial" panose="020B0604020202020204" pitchFamily="34" charset="0"/>
              </a:rPr>
            </a:br>
            <a:r>
              <a:rPr kumimoji="0" lang="es-ES" altLang="es-ES" sz="1600" b="0" i="0" u="none" strike="noStrike" cap="none" normalizeH="0" baseline="0" dirty="0">
                <a:ln>
                  <a:noFill/>
                </a:ln>
                <a:solidFill>
                  <a:srgbClr val="333333"/>
                </a:solidFill>
                <a:effectLst/>
                <a:latin typeface="Arial" panose="020B0604020202020204" pitchFamily="34" charset="0"/>
                <a:ea typeface="Times New Roman" panose="02020603050405020304" pitchFamily="18" charset="0"/>
                <a:cs typeface="Arial" panose="020B0604020202020204" pitchFamily="34" charset="0"/>
              </a:rPr>
              <a:t>• En la lista de funciones de Windows marca la casilla: "Internet Information Services" y haz clic en Aceptar.</a:t>
            </a:r>
            <a:br>
              <a:rPr kumimoji="0" lang="es-ES" altLang="es-ES" sz="1400" b="0" i="0" u="none" strike="noStrike" cap="none" normalizeH="0" baseline="0" dirty="0">
                <a:ln>
                  <a:noFill/>
                </a:ln>
                <a:solidFill>
                  <a:srgbClr val="333333"/>
                </a:solidFill>
                <a:effectLst/>
                <a:latin typeface="Arial" panose="020B0604020202020204" pitchFamily="34" charset="0"/>
                <a:ea typeface="Times New Roman" panose="02020603050405020304" pitchFamily="18" charset="0"/>
                <a:cs typeface="Arial" panose="020B0604020202020204" pitchFamily="34" charset="0"/>
              </a:rPr>
            </a:br>
            <a:endParaRPr kumimoji="0" lang="es-ES" altLang="es-ES" sz="1800" b="0" i="0" u="none" strike="noStrike" cap="none" normalizeH="0" baseline="0" dirty="0">
              <a:ln>
                <a:noFill/>
              </a:ln>
              <a:solidFill>
                <a:schemeClr val="tx1"/>
              </a:solidFill>
              <a:effectLst/>
              <a:latin typeface="Arial" panose="020B0604020202020204" pitchFamily="34" charset="0"/>
            </a:endParaRPr>
          </a:p>
        </p:txBody>
      </p:sp>
      <p:pic>
        <p:nvPicPr>
          <p:cNvPr id="3073" name="Imagen 3" descr="Instalar el servidor Internet Information Services">
            <a:extLst>
              <a:ext uri="{FF2B5EF4-FFF2-40B4-BE49-F238E27FC236}">
                <a16:creationId xmlns:a16="http://schemas.microsoft.com/office/drawing/2014/main" id="{6BD5B37E-1F35-428A-8E81-C42D482A2E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22767" y="859972"/>
            <a:ext cx="4381500" cy="381000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3" name="Rectangle 3">
            <a:extLst>
              <a:ext uri="{FF2B5EF4-FFF2-40B4-BE49-F238E27FC236}">
                <a16:creationId xmlns:a16="http://schemas.microsoft.com/office/drawing/2014/main" id="{15A07B6D-8DC8-47DA-BDAA-33A6994CEC8E}"/>
              </a:ext>
            </a:extLst>
          </p:cNvPr>
          <p:cNvSpPr>
            <a:spLocks noChangeArrowheads="1"/>
          </p:cNvSpPr>
          <p:nvPr/>
        </p:nvSpPr>
        <p:spPr bwMode="auto">
          <a:xfrm>
            <a:off x="0" y="42672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s-ES" altLang="es-ES" sz="1400" b="0" i="0" u="none" strike="noStrike" cap="none" normalizeH="0" baseline="0">
                <a:ln>
                  <a:noFill/>
                </a:ln>
                <a:solidFill>
                  <a:srgbClr val="333333"/>
                </a:solidFill>
                <a:effectLst/>
                <a:latin typeface="Arial" panose="020B0604020202020204" pitchFamily="34" charset="0"/>
                <a:ea typeface="Times New Roman" panose="02020603050405020304" pitchFamily="18" charset="0"/>
                <a:cs typeface="Arial" panose="020B0604020202020204" pitchFamily="34" charset="0"/>
              </a:rPr>
            </a:br>
            <a:br>
              <a:rPr kumimoji="0" lang="es-ES" altLang="es-ES" sz="1400" b="0" i="0" u="none" strike="noStrike" cap="none" normalizeH="0" baseline="0">
                <a:ln>
                  <a:noFill/>
                </a:ln>
                <a:solidFill>
                  <a:srgbClr val="333333"/>
                </a:solidFill>
                <a:effectLst/>
                <a:latin typeface="Arial" panose="020B0604020202020204" pitchFamily="34" charset="0"/>
                <a:ea typeface="Times New Roman" panose="02020603050405020304" pitchFamily="18" charset="0"/>
                <a:cs typeface="Arial" panose="020B0604020202020204" pitchFamily="34" charset="0"/>
              </a:rPr>
            </a:br>
            <a:endParaRPr kumimoji="0" lang="es-ES" altLang="es-ES" sz="1800" b="0" i="0" u="none" strike="noStrike" cap="none" normalizeH="0" baseline="0">
              <a:ln>
                <a:noFill/>
              </a:ln>
              <a:solidFill>
                <a:schemeClr val="tx1"/>
              </a:solidFill>
              <a:effectLst/>
              <a:latin typeface="Arial" panose="020B0604020202020204" pitchFamily="34" charset="0"/>
            </a:endParaRPr>
          </a:p>
        </p:txBody>
      </p:sp>
      <p:pic>
        <p:nvPicPr>
          <p:cNvPr id="5" name="Picture 2" descr="Servidor en la nube : ahorra dinero y salva las finanzas de tu empresa. |  Coresa IT">
            <a:extLst>
              <a:ext uri="{FF2B5EF4-FFF2-40B4-BE49-F238E27FC236}">
                <a16:creationId xmlns:a16="http://schemas.microsoft.com/office/drawing/2014/main" id="{F966CB78-89BF-4E34-8E0F-022B0E602A34}"/>
              </a:ext>
            </a:extLst>
          </p:cNvPr>
          <p:cNvPicPr>
            <a:picLocks noChangeAspect="1" noChangeArrowheads="1"/>
          </p:cNvPicPr>
          <p:nvPr/>
        </p:nvPicPr>
        <p:blipFill rotWithShape="1">
          <a:blip r:embed="rId3" cstate="screen">
            <a:alphaModFix amt="35000"/>
            <a:extLst>
              <a:ext uri="{28A0092B-C50C-407E-A947-70E740481C1C}">
                <a14:useLocalDpi xmlns:a14="http://schemas.microsoft.com/office/drawing/2010/main" val="0"/>
              </a:ext>
            </a:extLst>
          </a:blip>
          <a:srcRect t="45460" b="28508"/>
          <a:stretch/>
        </p:blipFill>
        <p:spPr bwMode="auto">
          <a:xfrm>
            <a:off x="20" y="5399319"/>
            <a:ext cx="12191980" cy="1458681"/>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575089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iterate>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7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65E7B1F3-EA46-4B15-844F-13E7CA91C74F}"/>
              </a:ext>
            </a:extLst>
          </p:cNvPr>
          <p:cNvSpPr txBox="1"/>
          <p:nvPr/>
        </p:nvSpPr>
        <p:spPr>
          <a:xfrm>
            <a:off x="548639" y="665716"/>
            <a:ext cx="10084526" cy="2451953"/>
          </a:xfrm>
          <a:prstGeom prst="rect">
            <a:avLst/>
          </a:prstGeom>
          <a:noFill/>
        </p:spPr>
        <p:txBody>
          <a:bodyPr wrap="square">
            <a:spAutoFit/>
          </a:bodyPr>
          <a:lstStyle/>
          <a:p>
            <a:pPr>
              <a:lnSpc>
                <a:spcPts val="2100"/>
              </a:lnSpc>
              <a:spcAft>
                <a:spcPts val="800"/>
              </a:spcAft>
            </a:pPr>
            <a:r>
              <a:rPr lang="es-ES" sz="1800" dirty="0">
                <a:solidFill>
                  <a:srgbClr val="333333"/>
                </a:solidFill>
                <a:effectLst/>
                <a:latin typeface="Arial" panose="020B0604020202020204" pitchFamily="34" charset="0"/>
                <a:ea typeface="Times New Roman" panose="02020603050405020304" pitchFamily="18" charset="0"/>
                <a:cs typeface="Times New Roman" panose="02020603050405020304" pitchFamily="18" charset="0"/>
              </a:rPr>
              <a:t>Esta es la instalación predeterminada que incluye las características más comunes.</a:t>
            </a:r>
            <a:br>
              <a:rPr lang="es-ES" sz="1800" dirty="0">
                <a:solidFill>
                  <a:srgbClr val="333333"/>
                </a:solidFill>
                <a:effectLst/>
                <a:latin typeface="Arial" panose="020B0604020202020204" pitchFamily="34" charset="0"/>
                <a:ea typeface="Times New Roman" panose="02020603050405020304" pitchFamily="18" charset="0"/>
                <a:cs typeface="Times New Roman" panose="02020603050405020304" pitchFamily="18" charset="0"/>
              </a:rPr>
            </a:br>
            <a:r>
              <a:rPr lang="es-ES" sz="1800" dirty="0">
                <a:solidFill>
                  <a:srgbClr val="333333"/>
                </a:solidFill>
                <a:effectLst/>
                <a:latin typeface="Arial" panose="020B0604020202020204" pitchFamily="34" charset="0"/>
                <a:ea typeface="Times New Roman" panose="02020603050405020304" pitchFamily="18" charset="0"/>
                <a:cs typeface="Times New Roman" panose="02020603050405020304" pitchFamily="18" charset="0"/>
              </a:rPr>
              <a:t>Si necesitas tener disponibles funciones para contenido dinámico, entonces haz lo siguiente:</a:t>
            </a:r>
          </a:p>
          <a:p>
            <a:pPr marL="285750" indent="-285750">
              <a:lnSpc>
                <a:spcPts val="2100"/>
              </a:lnSpc>
              <a:spcAft>
                <a:spcPts val="800"/>
              </a:spcAft>
              <a:buFont typeface="Wingdings" panose="05000000000000000000" pitchFamily="2" charset="2"/>
              <a:buChar char="q"/>
            </a:pPr>
            <a:br>
              <a:rPr lang="es-ES" sz="1800" dirty="0">
                <a:solidFill>
                  <a:srgbClr val="333333"/>
                </a:solidFill>
                <a:effectLst/>
                <a:latin typeface="Arial" panose="020B0604020202020204" pitchFamily="34" charset="0"/>
                <a:ea typeface="Times New Roman" panose="02020603050405020304" pitchFamily="18" charset="0"/>
                <a:cs typeface="Times New Roman" panose="02020603050405020304" pitchFamily="18" charset="0"/>
              </a:rPr>
            </a:br>
            <a:r>
              <a:rPr lang="es-ES" sz="1800" dirty="0">
                <a:solidFill>
                  <a:srgbClr val="333333"/>
                </a:solidFill>
                <a:effectLst/>
                <a:latin typeface="Arial" panose="020B0604020202020204" pitchFamily="34" charset="0"/>
                <a:ea typeface="Times New Roman" panose="02020603050405020304" pitchFamily="18" charset="0"/>
                <a:cs typeface="Times New Roman" panose="02020603050405020304" pitchFamily="18" charset="0"/>
              </a:rPr>
              <a:t>• En la lista de funciones de Windows, da un clic en el signo más (+) situado junto a Internet Information Services, da un clic en el signo más (+) situado junto a Servicios </a:t>
            </a:r>
            <a:r>
              <a:rPr lang="es-ES" sz="1800" dirty="0" err="1">
                <a:solidFill>
                  <a:srgbClr val="333333"/>
                </a:solidFill>
                <a:effectLst/>
                <a:latin typeface="Arial" panose="020B0604020202020204" pitchFamily="34" charset="0"/>
                <a:ea typeface="Times New Roman" panose="02020603050405020304" pitchFamily="18" charset="0"/>
                <a:cs typeface="Times New Roman" panose="02020603050405020304" pitchFamily="18" charset="0"/>
              </a:rPr>
              <a:t>World</a:t>
            </a:r>
            <a:r>
              <a:rPr lang="es-ES" sz="1800" dirty="0">
                <a:solidFill>
                  <a:srgbClr val="333333"/>
                </a:solidFill>
                <a:effectLst/>
                <a:latin typeface="Arial" panose="020B0604020202020204" pitchFamily="34" charset="0"/>
                <a:ea typeface="Times New Roman" panose="02020603050405020304" pitchFamily="18" charset="0"/>
                <a:cs typeface="Times New Roman" panose="02020603050405020304" pitchFamily="18" charset="0"/>
              </a:rPr>
              <a:t> Wide Web, da un clic en el signo más (+) situado junto a Características de desarrollo de aplicaciones.</a:t>
            </a:r>
          </a:p>
          <a:p>
            <a:pPr marL="285750" indent="-285750">
              <a:lnSpc>
                <a:spcPts val="2100"/>
              </a:lnSpc>
              <a:spcAft>
                <a:spcPts val="800"/>
              </a:spcAft>
              <a:buFont typeface="Wingdings" panose="05000000000000000000" pitchFamily="2" charset="2"/>
              <a:buChar char="q"/>
            </a:pPr>
            <a:br>
              <a:rPr lang="es-ES" sz="1800" dirty="0">
                <a:solidFill>
                  <a:srgbClr val="333333"/>
                </a:solidFill>
                <a:effectLst/>
                <a:latin typeface="Arial" panose="020B0604020202020204" pitchFamily="34" charset="0"/>
                <a:ea typeface="Times New Roman" panose="02020603050405020304" pitchFamily="18" charset="0"/>
                <a:cs typeface="Times New Roman" panose="02020603050405020304" pitchFamily="18" charset="0"/>
              </a:rPr>
            </a:br>
            <a:r>
              <a:rPr lang="es-ES" sz="1800" dirty="0">
                <a:solidFill>
                  <a:srgbClr val="333333"/>
                </a:solidFill>
                <a:effectLst/>
                <a:latin typeface="Arial" panose="020B0604020202020204" pitchFamily="34" charset="0"/>
                <a:ea typeface="Times New Roman" panose="02020603050405020304" pitchFamily="18" charset="0"/>
                <a:cs typeface="Times New Roman" panose="02020603050405020304" pitchFamily="18" charset="0"/>
              </a:rPr>
              <a:t>• Selecciona las funciones que necesites y presiona Aceptar.</a:t>
            </a:r>
            <a:endParaRPr lang="es-ES" sz="12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Imagen 3" descr="Instalar el servidor Internet Information Services">
            <a:extLst>
              <a:ext uri="{FF2B5EF4-FFF2-40B4-BE49-F238E27FC236}">
                <a16:creationId xmlns:a16="http://schemas.microsoft.com/office/drawing/2014/main" id="{BD5FD2CF-EECE-4FED-9B00-9F436146906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05105" y="3048000"/>
            <a:ext cx="4381500" cy="381000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782709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Tipo de madera">
  <a:themeElements>
    <a:clrScheme name="Tipo de madera">
      <a:dk1>
        <a:sysClr val="windowText" lastClr="000000"/>
      </a:dk1>
      <a:lt1>
        <a:sysClr val="window" lastClr="FFFFFF"/>
      </a:lt1>
      <a:dk2>
        <a:srgbClr val="84ACB6"/>
      </a:dk2>
      <a:lt2>
        <a:srgbClr val="EBE9DD"/>
      </a:lt2>
      <a:accent1>
        <a:srgbClr val="6F8183"/>
      </a:accent1>
      <a:accent2>
        <a:srgbClr val="967E96"/>
      </a:accent2>
      <a:accent3>
        <a:srgbClr val="CCC893"/>
      </a:accent3>
      <a:accent4>
        <a:srgbClr val="A54D74"/>
      </a:accent4>
      <a:accent5>
        <a:srgbClr val="949C6B"/>
      </a:accent5>
      <a:accent6>
        <a:srgbClr val="766A50"/>
      </a:accent6>
      <a:hlink>
        <a:srgbClr val="CC6600"/>
      </a:hlink>
      <a:folHlink>
        <a:srgbClr val="777777"/>
      </a:folHlink>
    </a:clrScheme>
    <a:fontScheme name="Tipo de madera">
      <a:majorFont>
        <a:latin typeface="Century Gothic" panose="020B0502020202020204"/>
        <a:ea typeface=""/>
        <a:cs typeface=""/>
        <a:font script="Jpan" typeface="HGｺﾞｼｯｸM"/>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Bookman Old Style" panose="02050604050505020204"/>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ipo de madera">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8E89CD47-BF55-4DDE-B823-2283AA7E7695}"/>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Tipo de madera">
    <a:dk1>
      <a:sysClr val="windowText" lastClr="000000"/>
    </a:dk1>
    <a:lt1>
      <a:sysClr val="window" lastClr="FFFFFF"/>
    </a:lt1>
    <a:dk2>
      <a:srgbClr val="84ACB6"/>
    </a:dk2>
    <a:lt2>
      <a:srgbClr val="EBE9DD"/>
    </a:lt2>
    <a:accent1>
      <a:srgbClr val="6F8183"/>
    </a:accent1>
    <a:accent2>
      <a:srgbClr val="967E96"/>
    </a:accent2>
    <a:accent3>
      <a:srgbClr val="CCC893"/>
    </a:accent3>
    <a:accent4>
      <a:srgbClr val="A54D74"/>
    </a:accent4>
    <a:accent5>
      <a:srgbClr val="949C6B"/>
    </a:accent5>
    <a:accent6>
      <a:srgbClr val="766A50"/>
    </a:accent6>
    <a:hlink>
      <a:srgbClr val="CC6600"/>
    </a:hlink>
    <a:folHlink>
      <a:srgbClr val="777777"/>
    </a:folHlink>
  </a:clrScheme>
</a:themeOverride>
</file>

<file path=docProps/app.xml><?xml version="1.0" encoding="utf-8"?>
<Properties xmlns="http://schemas.openxmlformats.org/officeDocument/2006/extended-properties" xmlns:vt="http://schemas.openxmlformats.org/officeDocument/2006/docPropsVTypes">
  <Template/>
  <TotalTime>1659</TotalTime>
  <Words>2418</Words>
  <Application>Microsoft Office PowerPoint</Application>
  <PresentationFormat>Panorámica</PresentationFormat>
  <Paragraphs>143</Paragraphs>
  <Slides>26</Slides>
  <Notes>0</Notes>
  <HiddenSlides>0</HiddenSlides>
  <MMClips>0</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26</vt:i4>
      </vt:variant>
    </vt:vector>
  </HeadingPairs>
  <TitlesOfParts>
    <vt:vector size="34" baseType="lpstr">
      <vt:lpstr>Arial</vt:lpstr>
      <vt:lpstr>Bookman Old Style</vt:lpstr>
      <vt:lpstr>Calibri</vt:lpstr>
      <vt:lpstr>Century Gothic</vt:lpstr>
      <vt:lpstr>Courier New</vt:lpstr>
      <vt:lpstr>Rockwell Extra Bold</vt:lpstr>
      <vt:lpstr>Wingdings</vt:lpstr>
      <vt:lpstr>Tipo de madera</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M K</dc:creator>
  <cp:lastModifiedBy>m k2</cp:lastModifiedBy>
  <cp:revision>68</cp:revision>
  <dcterms:created xsi:type="dcterms:W3CDTF">2014-09-04T14:13:19Z</dcterms:created>
  <dcterms:modified xsi:type="dcterms:W3CDTF">2021-05-07T15:34:53Z</dcterms:modified>
</cp:coreProperties>
</file>